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4" r:id="rId1"/>
  </p:sldMasterIdLst>
  <p:notesMasterIdLst>
    <p:notesMasterId r:id="rId44"/>
  </p:notesMasterIdLst>
  <p:sldIdLst>
    <p:sldId id="298" r:id="rId2"/>
    <p:sldId id="299" r:id="rId3"/>
    <p:sldId id="300" r:id="rId4"/>
    <p:sldId id="301" r:id="rId5"/>
    <p:sldId id="302" r:id="rId6"/>
    <p:sldId id="303" r:id="rId7"/>
    <p:sldId id="304" r:id="rId8"/>
    <p:sldId id="305" r:id="rId9"/>
    <p:sldId id="306" r:id="rId10"/>
    <p:sldId id="307" r:id="rId11"/>
    <p:sldId id="308" r:id="rId12"/>
    <p:sldId id="309" r:id="rId13"/>
    <p:sldId id="310" r:id="rId14"/>
    <p:sldId id="311" r:id="rId15"/>
    <p:sldId id="312" r:id="rId16"/>
    <p:sldId id="313" r:id="rId17"/>
    <p:sldId id="315" r:id="rId18"/>
    <p:sldId id="342" r:id="rId19"/>
    <p:sldId id="314" r:id="rId20"/>
    <p:sldId id="316" r:id="rId21"/>
    <p:sldId id="317" r:id="rId22"/>
    <p:sldId id="318" r:id="rId23"/>
    <p:sldId id="319" r:id="rId24"/>
    <p:sldId id="320" r:id="rId25"/>
    <p:sldId id="321" r:id="rId26"/>
    <p:sldId id="322" r:id="rId27"/>
    <p:sldId id="323" r:id="rId28"/>
    <p:sldId id="324" r:id="rId29"/>
    <p:sldId id="325" r:id="rId30"/>
    <p:sldId id="326" r:id="rId31"/>
    <p:sldId id="327" r:id="rId32"/>
    <p:sldId id="328" r:id="rId33"/>
    <p:sldId id="329" r:id="rId34"/>
    <p:sldId id="330" r:id="rId35"/>
    <p:sldId id="331" r:id="rId36"/>
    <p:sldId id="332" r:id="rId37"/>
    <p:sldId id="333" r:id="rId38"/>
    <p:sldId id="334" r:id="rId39"/>
    <p:sldId id="335" r:id="rId40"/>
    <p:sldId id="343" r:id="rId41"/>
    <p:sldId id="340" r:id="rId42"/>
    <p:sldId id="341" r:id="rId43"/>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3}" styleName="Light Style 3 - Accent 1">
    <a:wholeTbl>
      <a:tcTxStyle>
        <a:fontRef idx="minor">
          <a:srgbClr val="000000"/>
        </a:fontRef>
        <a:srgbClr val="000000"/>
      </a:tcTxStyle>
      <a:tcStyle>
        <a:tcBdr>
          <a:left>
            <a:ln w="12700" cmpd="sng">
              <a:solidFill>
                <a:srgbClr val="5B9BD5"/>
              </a:solidFill>
            </a:ln>
          </a:left>
          <a:right>
            <a:ln w="12700" cmpd="sng">
              <a:solidFill>
                <a:srgbClr val="5B9BD5"/>
              </a:solidFill>
            </a:ln>
          </a:right>
          <a:top>
            <a:ln w="12700" cmpd="sng">
              <a:solidFill>
                <a:srgbClr val="5B9BD5"/>
              </a:solidFill>
            </a:ln>
          </a:top>
          <a:bottom>
            <a:ln w="12700" cmpd="sng">
              <a:solidFill>
                <a:srgbClr val="5B9BD5"/>
              </a:solidFill>
            </a:ln>
          </a:bottom>
          <a:insideH>
            <a:ln w="12700" cmpd="sng">
              <a:solidFill>
                <a:srgbClr val="5B9BD5"/>
              </a:solidFill>
            </a:ln>
          </a:insideH>
          <a:insideV>
            <a:ln w="12700" cmpd="sng">
              <a:solidFill>
                <a:srgbClr val="5B9BD5"/>
              </a:solidFill>
            </a:ln>
          </a:insideV>
        </a:tcBdr>
        <a:fill>
          <a:noFill/>
        </a:fill>
      </a:tcStyle>
    </a:wholeTbl>
    <a:band1H>
      <a:tcStyle>
        <a:tcBdr/>
        <a:fill>
          <a:solidFill>
            <a:srgbClr val="5B9BD5">
              <a:alpha val="20000"/>
            </a:srgbClr>
          </a:solidFill>
        </a:fill>
      </a:tcStyle>
    </a:band1H>
    <a:band1V>
      <a:tcStyle>
        <a:tcBdr/>
        <a:fill>
          <a:solidFill>
            <a:srgbClr val="5B9BD5">
              <a:alpha val="20000"/>
            </a:srgbClr>
          </a:solidFill>
        </a:fill>
      </a:tcStyle>
    </a:band1V>
    <a:lastCol>
      <a:tcTxStyle b="on"/>
      <a:tcStyle>
        <a:tcBdr/>
      </a:tcStyle>
    </a:lastCol>
    <a:firstCol>
      <a:tcTxStyle b="on"/>
      <a:tcStyle>
        <a:tcBdr/>
      </a:tcStyle>
    </a:firstCol>
    <a:lastRow>
      <a:tcTxStyle b="on"/>
      <a:tcStyle>
        <a:tcBdr>
          <a:top>
            <a:ln w="50800" cmpd="dbl">
              <a:solidFill>
                <a:srgbClr val="5B9BD5"/>
              </a:solidFill>
            </a:ln>
          </a:top>
        </a:tcBdr>
        <a:fill>
          <a:noFill/>
        </a:fill>
      </a:tcStyle>
    </a:lastRow>
    <a:firstRow>
      <a:tcTxStyle b="on"/>
      <a:tcStyle>
        <a:tcBdr>
          <a:bottom>
            <a:ln w="25400" cmpd="sng">
              <a:solidFill>
                <a:srgbClr val="5B9BD5"/>
              </a:solidFill>
            </a:ln>
          </a:bottom>
        </a:tcBdr>
        <a:fill>
          <a:noFill/>
        </a:fill>
      </a:tcStyle>
    </a:firstRow>
  </a:tblStyle>
  <a:tblStyle styleId="{5940675A-B579-460E-94D1-54222C63F5DA}" styleName="No Style, Table Grid">
    <a:wholeTbl>
      <a:tcTxStyle>
        <a:fontRef idx="minor">
          <a:srgbClr val="000000"/>
        </a:fontRef>
        <a:srgbClr val="000000"/>
      </a:tcTxStyle>
      <a:tcStyle>
        <a:tcBdr>
          <a:left>
            <a:ln w="12700" cmpd="sng">
              <a:solidFill>
                <a:srgbClr val="000000"/>
              </a:solidFill>
            </a:ln>
          </a:left>
          <a:right>
            <a:ln w="12700" cmpd="sng">
              <a:solidFill>
                <a:srgbClr val="000000"/>
              </a:solidFill>
            </a:ln>
          </a:right>
          <a:top>
            <a:ln w="12700" cmpd="sng">
              <a:solidFill>
                <a:srgbClr val="000000"/>
              </a:solidFill>
            </a:ln>
          </a:top>
          <a:bottom>
            <a:ln w="12700" cmpd="sng">
              <a:solidFill>
                <a:srgbClr val="000000"/>
              </a:solidFill>
            </a:ln>
          </a:bottom>
          <a:insideH>
            <a:ln w="12700" cmpd="sng">
              <a:solidFill>
                <a:srgbClr val="000000"/>
              </a:solidFill>
            </a:ln>
          </a:insideH>
          <a:insideV>
            <a:ln w="12700" cmpd="sng">
              <a:solidFill>
                <a:srgbClr val="000000"/>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87" autoAdjust="0"/>
    <p:restoredTop sz="94660"/>
  </p:normalViewPr>
  <p:slideViewPr>
    <p:cSldViewPr>
      <p:cViewPr varScale="1">
        <p:scale>
          <a:sx n="70" d="100"/>
          <a:sy n="70" d="100"/>
        </p:scale>
        <p:origin x="792"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699"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1048700"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6E994EBF-8D4E-47C0-BEBE-2B575644A84F}" type="datetimeFigureOut">
              <a:rPr lang="en-IN" smtClean="0"/>
              <a:t>19-10-2022</a:t>
            </a:fld>
            <a:endParaRPr lang="en-IN"/>
          </a:p>
        </p:txBody>
      </p:sp>
      <p:sp>
        <p:nvSpPr>
          <p:cNvPr id="1048701"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1048702"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703"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1048704"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51433BA1-F133-460E-B048-5459E40AC539}" type="slidenum">
              <a:rPr lang="en-IN" smtClean="0"/>
              <a:t>‹#›</a:t>
            </a:fld>
            <a:endParaRPr lang="en-IN"/>
          </a:p>
        </p:txBody>
      </p:sp>
    </p:spTree>
    <p:extLst>
      <p:ext uri="{BB962C8B-B14F-4D97-AF65-F5344CB8AC3E}">
        <p14:creationId xmlns:p14="http://schemas.microsoft.com/office/powerpoint/2010/main" val="2197605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3" name="Slide Image Placeholder 1"/>
          <p:cNvSpPr>
            <a:spLocks noGrp="1" noRot="1" noChangeAspect="1"/>
          </p:cNvSpPr>
          <p:nvPr>
            <p:ph type="sldImg"/>
          </p:nvPr>
        </p:nvSpPr>
        <p:spPr/>
      </p:sp>
      <p:sp>
        <p:nvSpPr>
          <p:cNvPr id="1048614" name="Notes Placeholder 2"/>
          <p:cNvSpPr>
            <a:spLocks noGrp="1"/>
          </p:cNvSpPr>
          <p:nvPr>
            <p:ph type="body" idx="1"/>
          </p:nvPr>
        </p:nvSpPr>
        <p:spPr/>
        <p:txBody>
          <a:bodyPr/>
          <a:lstStyle/>
          <a:p>
            <a:endParaRPr lang="en-IN" dirty="0"/>
          </a:p>
        </p:txBody>
      </p:sp>
      <p:sp>
        <p:nvSpPr>
          <p:cNvPr id="1048615" name="Slide Number Placeholder 3"/>
          <p:cNvSpPr>
            <a:spLocks noGrp="1"/>
          </p:cNvSpPr>
          <p:nvPr>
            <p:ph type="sldNum" sz="quarter" idx="5"/>
          </p:nvPr>
        </p:nvSpPr>
        <p:spPr/>
        <p:txBody>
          <a:bodyPr/>
          <a:lstStyle/>
          <a:p>
            <a:fld id="{51433BA1-F133-460E-B048-5459E40AC539}" type="slidenum">
              <a:rPr lang="en-IN" smtClean="0"/>
              <a:t>3</a:t>
            </a:fld>
            <a:endParaRPr lang="en-IN"/>
          </a:p>
        </p:txBody>
      </p:sp>
    </p:spTree>
    <p:extLst>
      <p:ext uri="{BB962C8B-B14F-4D97-AF65-F5344CB8AC3E}">
        <p14:creationId xmlns:p14="http://schemas.microsoft.com/office/powerpoint/2010/main" val="2371076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1048601" name="Holder 2"/>
          <p:cNvSpPr>
            <a:spLocks noGrp="1"/>
          </p:cNvSpPr>
          <p:nvPr>
            <p:ph type="ctrTitle"/>
          </p:nvPr>
        </p:nvSpPr>
        <p:spPr>
          <a:xfrm>
            <a:off x="2541142" y="2115388"/>
            <a:ext cx="7109714" cy="723900"/>
          </a:xfrm>
          <a:prstGeom prst="rect">
            <a:avLst/>
          </a:prstGeom>
        </p:spPr>
        <p:txBody>
          <a:bodyPr wrap="square" lIns="0" tIns="0" rIns="0" bIns="0">
            <a:spAutoFit/>
          </a:bodyPr>
          <a:lstStyle>
            <a:lvl1pPr>
              <a:defRPr sz="4800" b="0" i="0">
                <a:solidFill>
                  <a:srgbClr val="C00000"/>
                </a:solidFill>
                <a:latin typeface="Arial Black"/>
                <a:cs typeface="Arial Black"/>
              </a:defRPr>
            </a:lvl1pPr>
          </a:lstStyle>
          <a:p>
            <a:endParaRPr/>
          </a:p>
        </p:txBody>
      </p:sp>
      <p:sp>
        <p:nvSpPr>
          <p:cNvPr id="1048602" name="Holder 3"/>
          <p:cNvSpPr>
            <a:spLocks noGrp="1"/>
          </p:cNvSpPr>
          <p:nvPr>
            <p:ph type="subTitle" idx="4"/>
          </p:nvPr>
        </p:nvSpPr>
        <p:spPr>
          <a:xfrm>
            <a:off x="2215388" y="3682110"/>
            <a:ext cx="7761223" cy="596900"/>
          </a:xfrm>
          <a:prstGeom prst="rect">
            <a:avLst/>
          </a:prstGeom>
        </p:spPr>
        <p:txBody>
          <a:bodyPr wrap="square" lIns="0" tIns="0" rIns="0" bIns="0">
            <a:spAutoFit/>
          </a:bodyPr>
          <a:lstStyle>
            <a:lvl1pPr>
              <a:defRPr sz="4000" b="0" i="0">
                <a:solidFill>
                  <a:srgbClr val="2E5496"/>
                </a:solidFill>
                <a:latin typeface="Arial Black"/>
                <a:cs typeface="Arial Black"/>
              </a:defRPr>
            </a:lvl1pPr>
          </a:lstStyle>
          <a:p>
            <a:endParaRPr/>
          </a:p>
        </p:txBody>
      </p:sp>
      <p:sp>
        <p:nvSpPr>
          <p:cNvPr id="1048603"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1048604"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10/19/2022</a:t>
            </a:fld>
            <a:endParaRPr lang="en-US"/>
          </a:p>
        </p:txBody>
      </p:sp>
      <p:sp>
        <p:nvSpPr>
          <p:cNvPr id="1048605"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581" name="Holder 2"/>
          <p:cNvSpPr>
            <a:spLocks noGrp="1"/>
          </p:cNvSpPr>
          <p:nvPr>
            <p:ph type="title"/>
          </p:nvPr>
        </p:nvSpPr>
        <p:spPr>
          <a:xfrm>
            <a:off x="2409189" y="243332"/>
            <a:ext cx="7373620" cy="533400"/>
          </a:xfrm>
        </p:spPr>
        <p:txBody>
          <a:bodyPr lIns="0" tIns="0" rIns="0" bIns="0"/>
          <a:lstStyle>
            <a:lvl1pPr>
              <a:defRPr sz="3600" b="0" i="0">
                <a:solidFill>
                  <a:srgbClr val="2E5496"/>
                </a:solidFill>
                <a:latin typeface="Arial Black"/>
                <a:cs typeface="Arial Black"/>
              </a:defRPr>
            </a:lvl1pPr>
          </a:lstStyle>
          <a:p>
            <a:endParaRPr/>
          </a:p>
        </p:txBody>
      </p:sp>
      <p:sp>
        <p:nvSpPr>
          <p:cNvPr id="1048582" name="Holder 3"/>
          <p:cNvSpPr>
            <a:spLocks noGrp="1"/>
          </p:cNvSpPr>
          <p:nvPr>
            <p:ph type="body" idx="1"/>
          </p:nvPr>
        </p:nvSpPr>
        <p:spPr>
          <a:xfrm>
            <a:off x="680085" y="1406778"/>
            <a:ext cx="10831829" cy="355601"/>
          </a:xfrm>
        </p:spPr>
        <p:txBody>
          <a:bodyPr lIns="0" tIns="0" rIns="0" bIns="0"/>
          <a:lstStyle>
            <a:lvl1pPr>
              <a:defRPr sz="2400" b="0" i="0">
                <a:solidFill>
                  <a:schemeClr val="tx1"/>
                </a:solidFill>
                <a:latin typeface="Carlito"/>
                <a:cs typeface="Carlito"/>
              </a:defRPr>
            </a:lvl1pPr>
          </a:lstStyle>
          <a:p>
            <a:endParaRPr/>
          </a:p>
        </p:txBody>
      </p:sp>
      <p:sp>
        <p:nvSpPr>
          <p:cNvPr id="1048583"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1048584"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10/19/2022</a:t>
            </a:fld>
            <a:endParaRPr lang="en-US"/>
          </a:p>
        </p:txBody>
      </p:sp>
      <p:sp>
        <p:nvSpPr>
          <p:cNvPr id="1048585"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1048690" name="Holder 2"/>
          <p:cNvSpPr>
            <a:spLocks noGrp="1"/>
          </p:cNvSpPr>
          <p:nvPr>
            <p:ph type="title"/>
          </p:nvPr>
        </p:nvSpPr>
        <p:spPr>
          <a:xfrm>
            <a:off x="2409189" y="243332"/>
            <a:ext cx="7373620" cy="533400"/>
          </a:xfrm>
        </p:spPr>
        <p:txBody>
          <a:bodyPr lIns="0" tIns="0" rIns="0" bIns="0"/>
          <a:lstStyle>
            <a:lvl1pPr>
              <a:defRPr sz="3600" b="0" i="0">
                <a:solidFill>
                  <a:srgbClr val="2E5496"/>
                </a:solidFill>
                <a:latin typeface="Arial Black"/>
                <a:cs typeface="Arial Black"/>
              </a:defRPr>
            </a:lvl1pPr>
          </a:lstStyle>
          <a:p>
            <a:endParaRPr/>
          </a:p>
        </p:txBody>
      </p:sp>
      <p:sp>
        <p:nvSpPr>
          <p:cNvPr id="1048691" name="Holder 3"/>
          <p:cNvSpPr>
            <a:spLocks noGrp="1"/>
          </p:cNvSpPr>
          <p:nvPr>
            <p:ph sz="half" idx="2"/>
          </p:nvPr>
        </p:nvSpPr>
        <p:spPr>
          <a:xfrm>
            <a:off x="609600" y="1577340"/>
            <a:ext cx="5303520" cy="355600"/>
          </a:xfrm>
          <a:prstGeom prst="rect">
            <a:avLst/>
          </a:prstGeom>
        </p:spPr>
        <p:txBody>
          <a:bodyPr wrap="square" lIns="0" tIns="0" rIns="0" bIns="0">
            <a:spAutoFit/>
          </a:bodyPr>
          <a:lstStyle/>
          <a:p>
            <a:endParaRPr/>
          </a:p>
        </p:txBody>
      </p:sp>
      <p:sp>
        <p:nvSpPr>
          <p:cNvPr id="1048692" name="Holder 4"/>
          <p:cNvSpPr>
            <a:spLocks noGrp="1"/>
          </p:cNvSpPr>
          <p:nvPr>
            <p:ph sz="half" idx="3"/>
          </p:nvPr>
        </p:nvSpPr>
        <p:spPr>
          <a:xfrm>
            <a:off x="6278880" y="1577340"/>
            <a:ext cx="5303520" cy="355600"/>
          </a:xfrm>
          <a:prstGeom prst="rect">
            <a:avLst/>
          </a:prstGeom>
        </p:spPr>
        <p:txBody>
          <a:bodyPr wrap="square" lIns="0" tIns="0" rIns="0" bIns="0">
            <a:spAutoFit/>
          </a:bodyPr>
          <a:lstStyle/>
          <a:p>
            <a:endParaRPr/>
          </a:p>
        </p:txBody>
      </p:sp>
      <p:sp>
        <p:nvSpPr>
          <p:cNvPr id="1048693"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1048694"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10/19/2022</a:t>
            </a:fld>
            <a:endParaRPr lang="en-US"/>
          </a:p>
        </p:txBody>
      </p:sp>
      <p:sp>
        <p:nvSpPr>
          <p:cNvPr id="1048695"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1048593" name="Holder 2"/>
          <p:cNvSpPr>
            <a:spLocks noGrp="1"/>
          </p:cNvSpPr>
          <p:nvPr>
            <p:ph type="title"/>
          </p:nvPr>
        </p:nvSpPr>
        <p:spPr>
          <a:xfrm>
            <a:off x="2409189" y="243332"/>
            <a:ext cx="7373620" cy="533400"/>
          </a:xfrm>
        </p:spPr>
        <p:txBody>
          <a:bodyPr lIns="0" tIns="0" rIns="0" bIns="0"/>
          <a:lstStyle>
            <a:lvl1pPr>
              <a:defRPr sz="3600" b="0" i="0">
                <a:solidFill>
                  <a:srgbClr val="2E5496"/>
                </a:solidFill>
                <a:latin typeface="Arial Black"/>
                <a:cs typeface="Arial Black"/>
              </a:defRPr>
            </a:lvl1pPr>
          </a:lstStyle>
          <a:p>
            <a:endParaRPr/>
          </a:p>
        </p:txBody>
      </p:sp>
      <p:sp>
        <p:nvSpPr>
          <p:cNvPr id="1048594"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1048595"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10/19/2022</a:t>
            </a:fld>
            <a:endParaRPr lang="en-US"/>
          </a:p>
        </p:txBody>
      </p:sp>
      <p:sp>
        <p:nvSpPr>
          <p:cNvPr id="1048596"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1048696"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1048697"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10/19/2022</a:t>
            </a:fld>
            <a:endParaRPr lang="en-US"/>
          </a:p>
        </p:txBody>
      </p:sp>
      <p:sp>
        <p:nvSpPr>
          <p:cNvPr id="1048698"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576" name="Holder 2"/>
          <p:cNvSpPr>
            <a:spLocks noGrp="1"/>
          </p:cNvSpPr>
          <p:nvPr>
            <p:ph type="title"/>
          </p:nvPr>
        </p:nvSpPr>
        <p:spPr>
          <a:xfrm>
            <a:off x="2409189" y="243332"/>
            <a:ext cx="7373620" cy="574040"/>
          </a:xfrm>
          <a:prstGeom prst="rect">
            <a:avLst/>
          </a:prstGeom>
        </p:spPr>
        <p:txBody>
          <a:bodyPr wrap="square" lIns="0" tIns="0" rIns="0" bIns="0">
            <a:spAutoFit/>
          </a:bodyPr>
          <a:lstStyle>
            <a:lvl1pPr>
              <a:defRPr sz="3600" b="0" i="0">
                <a:solidFill>
                  <a:srgbClr val="2E5496"/>
                </a:solidFill>
                <a:latin typeface="Arial Black"/>
                <a:cs typeface="Arial Black"/>
              </a:defRPr>
            </a:lvl1pPr>
          </a:lstStyle>
          <a:p>
            <a:endParaRPr/>
          </a:p>
        </p:txBody>
      </p:sp>
      <p:sp>
        <p:nvSpPr>
          <p:cNvPr id="1048577" name="Holder 3"/>
          <p:cNvSpPr>
            <a:spLocks noGrp="1"/>
          </p:cNvSpPr>
          <p:nvPr>
            <p:ph type="body" idx="1"/>
          </p:nvPr>
        </p:nvSpPr>
        <p:spPr>
          <a:xfrm>
            <a:off x="680085" y="1406778"/>
            <a:ext cx="10831829" cy="4267835"/>
          </a:xfrm>
          <a:prstGeom prst="rect">
            <a:avLst/>
          </a:prstGeom>
        </p:spPr>
        <p:txBody>
          <a:bodyPr wrap="square" lIns="0" tIns="0" rIns="0" bIns="0">
            <a:spAutoFit/>
          </a:bodyPr>
          <a:lstStyle>
            <a:lvl1pPr>
              <a:defRPr sz="2400" b="0" i="0">
                <a:solidFill>
                  <a:schemeClr val="tx1"/>
                </a:solidFill>
                <a:latin typeface="Carlito"/>
                <a:cs typeface="Carlito"/>
              </a:defRPr>
            </a:lvl1pPr>
          </a:lstStyle>
          <a:p>
            <a:endParaRPr/>
          </a:p>
        </p:txBody>
      </p:sp>
      <p:sp>
        <p:nvSpPr>
          <p:cNvPr id="1048578"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1048579"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10/19/2022</a:t>
            </a:fld>
            <a:endParaRPr lang="en-US"/>
          </a:p>
        </p:txBody>
      </p:sp>
      <p:sp>
        <p:nvSpPr>
          <p:cNvPr id="1048580"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4" Type="http://schemas.openxmlformats.org/officeDocument/2006/relationships/image" Target="../media/image1.jpeg"/></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8606" name="object 2"/>
          <p:cNvSpPr txBox="1">
            <a:spLocks noGrp="1"/>
          </p:cNvSpPr>
          <p:nvPr>
            <p:ph type="ctrTitle"/>
          </p:nvPr>
        </p:nvSpPr>
        <p:spPr>
          <a:prstGeom prst="rect">
            <a:avLst/>
          </a:prstGeom>
        </p:spPr>
        <p:txBody>
          <a:bodyPr vert="horz" wrap="square" lIns="0" tIns="12700" rIns="0" bIns="0" rtlCol="0">
            <a:spAutoFit/>
          </a:bodyPr>
          <a:lstStyle/>
          <a:p>
            <a:pPr marL="15875">
              <a:lnSpc>
                <a:spcPct val="100000"/>
              </a:lnSpc>
              <a:spcBef>
                <a:spcPts val="100"/>
              </a:spcBef>
            </a:pPr>
            <a:r>
              <a:rPr spc="-25" dirty="0"/>
              <a:t>CAPSTONE</a:t>
            </a:r>
            <a:r>
              <a:rPr spc="-65" dirty="0"/>
              <a:t> </a:t>
            </a:r>
            <a:r>
              <a:rPr spc="-15" dirty="0"/>
              <a:t>PROJECT</a:t>
            </a:r>
          </a:p>
        </p:txBody>
      </p:sp>
      <p:sp>
        <p:nvSpPr>
          <p:cNvPr id="1048607" name="object 4"/>
          <p:cNvSpPr/>
          <p:nvPr/>
        </p:nvSpPr>
        <p:spPr>
          <a:xfrm>
            <a:off x="11268456" y="103631"/>
            <a:ext cx="685800" cy="630936"/>
          </a:xfrm>
          <a:prstGeom prst="rect">
            <a:avLst/>
          </a:prstGeom>
          <a:blipFill>
            <a:blip r:embed="rId2" cstate="print"/>
            <a:stretch>
              <a:fillRect/>
            </a:stretch>
          </a:blipFill>
        </p:spPr>
        <p:txBody>
          <a:bodyPr wrap="square" lIns="0" tIns="0" rIns="0" bIns="0" rtlCol="0"/>
          <a:lstStyle/>
          <a:p>
            <a:endParaRPr/>
          </a:p>
        </p:txBody>
      </p:sp>
      <p:sp>
        <p:nvSpPr>
          <p:cNvPr id="1048608" name="Rectangle 4"/>
          <p:cNvSpPr/>
          <p:nvPr/>
        </p:nvSpPr>
        <p:spPr>
          <a:xfrm>
            <a:off x="1666358" y="3657600"/>
            <a:ext cx="8717280" cy="1772920"/>
          </a:xfrm>
          <a:prstGeom prst="rect">
            <a:avLst/>
          </a:prstGeom>
          <a:noFill/>
        </p:spPr>
        <p:txBody>
          <a:bodyPr wrap="none" lIns="91440" tIns="45720" rIns="91440" bIns="45720">
            <a:spAutoFit/>
          </a:bodyPr>
          <a:lstStyle/>
          <a:p>
            <a:pPr marL="1617980" marR="5080" indent="-1605280" algn="ctr">
              <a:lnSpc>
                <a:spcPts val="4320"/>
              </a:lnSpc>
              <a:spcBef>
                <a:spcPts val="640"/>
              </a:spcBef>
            </a:pPr>
            <a:r>
              <a:rPr lang="en-US" sz="5400" b="1" u="sng" spc="-5" dirty="0">
                <a:latin typeface="Algerian" panose="04020705040A02060702" pitchFamily="82" charset="0"/>
              </a:rPr>
              <a:t>ONLINE </a:t>
            </a:r>
            <a:r>
              <a:rPr lang="en-US" sz="5400" b="1" u="sng" spc="-55" dirty="0">
                <a:latin typeface="Algerian" panose="04020705040A02060702" pitchFamily="82" charset="0"/>
              </a:rPr>
              <a:t>RETAIL </a:t>
            </a:r>
            <a:r>
              <a:rPr lang="en-US" sz="5400" b="1" u="sng" spc="-25" dirty="0">
                <a:latin typeface="Algerian" panose="04020705040A02060702" pitchFamily="82" charset="0"/>
              </a:rPr>
              <a:t>CUSTOMER </a:t>
            </a:r>
            <a:r>
              <a:rPr lang="en-US" sz="5400" b="1" u="sng" spc="-25" dirty="0" smtClean="0">
                <a:latin typeface="Algerian" panose="04020705040A02060702" pitchFamily="82" charset="0"/>
              </a:rPr>
              <a:t>  </a:t>
            </a:r>
          </a:p>
          <a:p>
            <a:pPr marL="1617980" marR="5080" indent="-1605280" algn="ctr">
              <a:lnSpc>
                <a:spcPts val="4320"/>
              </a:lnSpc>
              <a:spcBef>
                <a:spcPts val="640"/>
              </a:spcBef>
            </a:pPr>
            <a:r>
              <a:rPr lang="en-US" sz="5400" b="1" u="sng" spc="-55" dirty="0" smtClean="0">
                <a:latin typeface="Algerian" panose="04020705040A02060702" pitchFamily="82" charset="0"/>
              </a:rPr>
              <a:t>SEGMENTATION</a:t>
            </a:r>
            <a:endParaRPr lang="en-US" sz="5400" b="1" u="sng" spc="-55" dirty="0">
              <a:latin typeface="Algerian" panose="04020705040A02060702" pitchFamily="82"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8635" name="object 2"/>
          <p:cNvSpPr txBox="1">
            <a:spLocks noGrp="1"/>
          </p:cNvSpPr>
          <p:nvPr>
            <p:ph type="title"/>
          </p:nvPr>
        </p:nvSpPr>
        <p:spPr>
          <a:xfrm>
            <a:off x="762000" y="174157"/>
            <a:ext cx="9677400" cy="566822"/>
          </a:xfrm>
          <a:prstGeom prst="rect">
            <a:avLst/>
          </a:prstGeom>
        </p:spPr>
        <p:txBody>
          <a:bodyPr vert="horz" wrap="square" lIns="0" tIns="12700" rIns="0" bIns="0" rtlCol="0">
            <a:spAutoFit/>
          </a:bodyPr>
          <a:lstStyle/>
          <a:p>
            <a:pPr marL="12700">
              <a:lnSpc>
                <a:spcPct val="100000"/>
              </a:lnSpc>
              <a:spcBef>
                <a:spcPts val="100"/>
              </a:spcBef>
              <a:tabLst>
                <a:tab pos="1638935" algn="l"/>
              </a:tabLst>
            </a:pPr>
            <a:r>
              <a:rPr lang="en-US" dirty="0" smtClean="0">
                <a:solidFill>
                  <a:srgbClr val="FF0000"/>
                </a:solidFill>
              </a:rPr>
              <a:t>EDA- </a:t>
            </a:r>
            <a:r>
              <a:rPr dirty="0" smtClean="0">
                <a:solidFill>
                  <a:srgbClr val="FF0000"/>
                </a:solidFill>
              </a:rPr>
              <a:t>MOS</a:t>
            </a:r>
            <a:r>
              <a:rPr lang="en-US" dirty="0" smtClean="0">
                <a:solidFill>
                  <a:srgbClr val="FF0000"/>
                </a:solidFill>
              </a:rPr>
              <a:t>T </a:t>
            </a:r>
            <a:r>
              <a:rPr dirty="0" smtClean="0">
                <a:solidFill>
                  <a:srgbClr val="FF0000"/>
                </a:solidFill>
              </a:rPr>
              <a:t>FREQUENT</a:t>
            </a:r>
            <a:r>
              <a:rPr spc="-70" dirty="0" smtClean="0">
                <a:solidFill>
                  <a:srgbClr val="FF0000"/>
                </a:solidFill>
              </a:rPr>
              <a:t> </a:t>
            </a:r>
            <a:r>
              <a:rPr spc="-55" dirty="0">
                <a:solidFill>
                  <a:srgbClr val="FF0000"/>
                </a:solidFill>
              </a:rPr>
              <a:t>VALUES</a:t>
            </a:r>
          </a:p>
        </p:txBody>
      </p:sp>
      <p:sp>
        <p:nvSpPr>
          <p:cNvPr id="1048636" name="object 3"/>
          <p:cNvSpPr/>
          <p:nvPr/>
        </p:nvSpPr>
        <p:spPr>
          <a:xfrm>
            <a:off x="11268456" y="103631"/>
            <a:ext cx="685800" cy="630936"/>
          </a:xfrm>
          <a:prstGeom prst="rect">
            <a:avLst/>
          </a:prstGeom>
          <a:blipFill>
            <a:blip r:embed="rId2" cstate="print"/>
            <a:stretch>
              <a:fillRect/>
            </a:stretch>
          </a:blipFill>
        </p:spPr>
        <p:txBody>
          <a:bodyPr wrap="square" lIns="0" tIns="0" rIns="0" bIns="0" rtlCol="0"/>
          <a:lstStyle/>
          <a:p>
            <a:endParaRPr/>
          </a:p>
        </p:txBody>
      </p:sp>
      <p:sp>
        <p:nvSpPr>
          <p:cNvPr id="1048637" name="object 4"/>
          <p:cNvSpPr/>
          <p:nvPr/>
        </p:nvSpPr>
        <p:spPr>
          <a:xfrm>
            <a:off x="381000" y="1066800"/>
            <a:ext cx="11062891" cy="5203108"/>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8" name="Title 1"/>
          <p:cNvSpPr>
            <a:spLocks noGrp="1"/>
          </p:cNvSpPr>
          <p:nvPr>
            <p:ph type="title"/>
          </p:nvPr>
        </p:nvSpPr>
        <p:spPr>
          <a:xfrm>
            <a:off x="685800" y="243332"/>
            <a:ext cx="11049000" cy="533401"/>
          </a:xfrm>
        </p:spPr>
        <p:txBody>
          <a:bodyPr/>
          <a:lstStyle/>
          <a:p>
            <a:r>
              <a:rPr lang="en-IN" dirty="0" smtClean="0">
                <a:solidFill>
                  <a:srgbClr val="FF0000"/>
                </a:solidFill>
              </a:rPr>
              <a:t>1.Which </a:t>
            </a:r>
            <a:r>
              <a:rPr lang="en-IN" dirty="0">
                <a:solidFill>
                  <a:srgbClr val="FF0000"/>
                </a:solidFill>
              </a:rPr>
              <a:t>country has most count in number of orders </a:t>
            </a:r>
          </a:p>
        </p:txBody>
      </p:sp>
      <p:pic>
        <p:nvPicPr>
          <p:cNvPr id="2097156" name="Picture 2"/>
          <p:cNvPicPr>
            <a:picLocks noChangeAspect="1"/>
          </p:cNvPicPr>
          <p:nvPr/>
        </p:nvPicPr>
        <p:blipFill>
          <a:blip r:embed="rId2"/>
          <a:stretch>
            <a:fillRect/>
          </a:stretch>
        </p:blipFill>
        <p:spPr>
          <a:xfrm>
            <a:off x="5028096" y="1447800"/>
            <a:ext cx="7159892" cy="5105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48639" name="TextBox 3"/>
          <p:cNvSpPr txBox="1"/>
          <p:nvPr/>
        </p:nvSpPr>
        <p:spPr>
          <a:xfrm>
            <a:off x="152400" y="1981200"/>
            <a:ext cx="4738168" cy="3291840"/>
          </a:xfrm>
          <a:prstGeom prst="rect">
            <a:avLst/>
          </a:prstGeom>
          <a:noFill/>
        </p:spPr>
        <p:txBody>
          <a:bodyPr wrap="square" rtlCol="0">
            <a:spAutoFit/>
          </a:bodyPr>
          <a:lstStyle/>
          <a:p>
            <a:r>
              <a:rPr lang="en-IN" dirty="0"/>
              <a:t>From the plotting of data we can say that </a:t>
            </a:r>
          </a:p>
          <a:p>
            <a:r>
              <a:rPr lang="en-IN" dirty="0"/>
              <a:t>From the country of United Kingdom </a:t>
            </a:r>
          </a:p>
          <a:p>
            <a:r>
              <a:rPr lang="en-IN" dirty="0"/>
              <a:t>most orders are placed .</a:t>
            </a:r>
          </a:p>
          <a:p>
            <a:endParaRPr lang="en-IN" dirty="0"/>
          </a:p>
          <a:p>
            <a:r>
              <a:rPr lang="en-IN" dirty="0"/>
              <a:t>United Kingdom has most number of orders </a:t>
            </a:r>
          </a:p>
          <a:p>
            <a:r>
              <a:rPr lang="en-IN" dirty="0"/>
              <a:t>With a count of more than 16000.</a:t>
            </a:r>
          </a:p>
          <a:p>
            <a:endParaRPr lang="en-IN" dirty="0"/>
          </a:p>
          <a:p>
            <a:r>
              <a:rPr lang="en-IN" dirty="0"/>
              <a:t>Remaining countries like Germany ,France and </a:t>
            </a:r>
          </a:p>
          <a:p>
            <a:r>
              <a:rPr lang="en-IN" dirty="0"/>
              <a:t>EIRE has minimum number of orders to very least count.</a:t>
            </a:r>
          </a:p>
          <a:p>
            <a:endParaRPr lang="en-IN" dirty="0"/>
          </a:p>
        </p:txBody>
      </p:sp>
      <p:sp>
        <p:nvSpPr>
          <p:cNvPr id="5" name="object 3"/>
          <p:cNvSpPr/>
          <p:nvPr/>
        </p:nvSpPr>
        <p:spPr>
          <a:xfrm>
            <a:off x="11268456" y="103631"/>
            <a:ext cx="685800" cy="630936"/>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0" name="Title 1"/>
          <p:cNvSpPr>
            <a:spLocks noGrp="1"/>
          </p:cNvSpPr>
          <p:nvPr>
            <p:ph type="title"/>
          </p:nvPr>
        </p:nvSpPr>
        <p:spPr>
          <a:xfrm>
            <a:off x="304800" y="243332"/>
            <a:ext cx="11582400" cy="533401"/>
          </a:xfrm>
        </p:spPr>
        <p:txBody>
          <a:bodyPr/>
          <a:lstStyle/>
          <a:p>
            <a:r>
              <a:rPr lang="en-IN" dirty="0" smtClean="0">
                <a:solidFill>
                  <a:srgbClr val="FF0000"/>
                </a:solidFill>
              </a:rPr>
              <a:t>2.The </a:t>
            </a:r>
            <a:r>
              <a:rPr lang="en-IN" dirty="0">
                <a:solidFill>
                  <a:srgbClr val="FF0000"/>
                </a:solidFill>
              </a:rPr>
              <a:t>country with high quantity number of orders</a:t>
            </a:r>
          </a:p>
        </p:txBody>
      </p:sp>
      <p:pic>
        <p:nvPicPr>
          <p:cNvPr id="2097157" name="Picture 2"/>
          <p:cNvPicPr>
            <a:picLocks noChangeAspect="1" noChangeArrowheads="1"/>
          </p:cNvPicPr>
          <p:nvPr/>
        </p:nvPicPr>
        <p:blipFill>
          <a:blip r:embed="rId2"/>
          <a:srcRect/>
          <a:stretch>
            <a:fillRect/>
          </a:stretch>
        </p:blipFill>
        <p:spPr bwMode="auto">
          <a:xfrm>
            <a:off x="152400" y="1828800"/>
            <a:ext cx="6934200" cy="48767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48641" name="TextBox 3"/>
          <p:cNvSpPr txBox="1"/>
          <p:nvPr/>
        </p:nvSpPr>
        <p:spPr>
          <a:xfrm>
            <a:off x="7239000" y="2362200"/>
            <a:ext cx="5491480" cy="3291840"/>
          </a:xfrm>
          <a:prstGeom prst="rect">
            <a:avLst/>
          </a:prstGeom>
          <a:noFill/>
        </p:spPr>
        <p:txBody>
          <a:bodyPr wrap="none" rtlCol="0">
            <a:spAutoFit/>
          </a:bodyPr>
          <a:lstStyle/>
          <a:p>
            <a:r>
              <a:rPr lang="en-IN" dirty="0"/>
              <a:t>First country with high quantity of orders is from </a:t>
            </a:r>
          </a:p>
          <a:p>
            <a:r>
              <a:rPr lang="en-IN" dirty="0"/>
              <a:t>Netherlands with a count of 80 above.</a:t>
            </a:r>
          </a:p>
          <a:p>
            <a:endParaRPr lang="en-IN" dirty="0"/>
          </a:p>
          <a:p>
            <a:r>
              <a:rPr lang="en-IN" dirty="0"/>
              <a:t>Second country with high quantity of orders is from</a:t>
            </a:r>
          </a:p>
          <a:p>
            <a:r>
              <a:rPr lang="en-IN" dirty="0"/>
              <a:t> the  country of Japan with a count of 80.</a:t>
            </a:r>
          </a:p>
          <a:p>
            <a:endParaRPr lang="en-IN" dirty="0"/>
          </a:p>
          <a:p>
            <a:r>
              <a:rPr lang="en-IN" dirty="0"/>
              <a:t>Third country with high quantity of orders is from </a:t>
            </a:r>
          </a:p>
          <a:p>
            <a:r>
              <a:rPr lang="en-IN" dirty="0"/>
              <a:t>The country of Sweden with a count near to 80.</a:t>
            </a:r>
          </a:p>
          <a:p>
            <a:endParaRPr lang="en-IN" dirty="0"/>
          </a:p>
          <a:p>
            <a:r>
              <a:rPr lang="en-IN" dirty="0"/>
              <a:t>Countries like Australia ,Czech Republic ,Singapore ,</a:t>
            </a:r>
          </a:p>
          <a:p>
            <a:r>
              <a:rPr lang="en-IN" dirty="0"/>
              <a:t>Denmark , EIRE, Lithuania, Canada has least quantity</a:t>
            </a:r>
          </a:p>
          <a:p>
            <a:r>
              <a:rPr lang="en-IN" dirty="0"/>
              <a:t>Number of orders. </a:t>
            </a:r>
          </a:p>
        </p:txBody>
      </p:sp>
      <p:sp>
        <p:nvSpPr>
          <p:cNvPr id="5" name="object 3"/>
          <p:cNvSpPr/>
          <p:nvPr/>
        </p:nvSpPr>
        <p:spPr>
          <a:xfrm>
            <a:off x="11268456" y="103631"/>
            <a:ext cx="685800" cy="630936"/>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2" name="Title 1"/>
          <p:cNvSpPr>
            <a:spLocks noGrp="1"/>
          </p:cNvSpPr>
          <p:nvPr>
            <p:ph type="title"/>
          </p:nvPr>
        </p:nvSpPr>
        <p:spPr>
          <a:xfrm>
            <a:off x="381000" y="152400"/>
            <a:ext cx="10058400" cy="553998"/>
          </a:xfrm>
        </p:spPr>
        <p:txBody>
          <a:bodyPr/>
          <a:lstStyle/>
          <a:p>
            <a:r>
              <a:rPr lang="en-IN" dirty="0" smtClean="0">
                <a:solidFill>
                  <a:srgbClr val="FF0000"/>
                </a:solidFill>
              </a:rPr>
              <a:t>3.Product </a:t>
            </a:r>
            <a:r>
              <a:rPr lang="en-IN" dirty="0">
                <a:solidFill>
                  <a:srgbClr val="FF0000"/>
                </a:solidFill>
              </a:rPr>
              <a:t>with high quantity orders</a:t>
            </a:r>
          </a:p>
        </p:txBody>
      </p:sp>
      <p:pic>
        <p:nvPicPr>
          <p:cNvPr id="2097158" name="Picture 2"/>
          <p:cNvPicPr>
            <a:picLocks noChangeAspect="1" noChangeArrowheads="1"/>
          </p:cNvPicPr>
          <p:nvPr/>
        </p:nvPicPr>
        <p:blipFill>
          <a:blip r:embed="rId2"/>
          <a:srcRect/>
          <a:stretch>
            <a:fillRect/>
          </a:stretch>
        </p:blipFill>
        <p:spPr bwMode="auto">
          <a:xfrm>
            <a:off x="4648200" y="1371600"/>
            <a:ext cx="7373620" cy="4953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48643" name="TextBox 2"/>
          <p:cNvSpPr txBox="1"/>
          <p:nvPr/>
        </p:nvSpPr>
        <p:spPr>
          <a:xfrm>
            <a:off x="152400" y="2286000"/>
            <a:ext cx="4267200" cy="2758440"/>
          </a:xfrm>
          <a:prstGeom prst="rect">
            <a:avLst/>
          </a:prstGeom>
          <a:noFill/>
        </p:spPr>
        <p:txBody>
          <a:bodyPr wrap="square" rtlCol="0">
            <a:spAutoFit/>
          </a:bodyPr>
          <a:lstStyle/>
          <a:p>
            <a:pPr marL="285750" indent="-285750">
              <a:buFont typeface="Arial" panose="020B0604020202020204" pitchFamily="34" charset="0"/>
              <a:buChar char="•"/>
            </a:pPr>
            <a:r>
              <a:rPr lang="en-IN" dirty="0"/>
              <a:t>The product with high quantity of order is </a:t>
            </a:r>
            <a:r>
              <a:rPr lang="en-IN" dirty="0" smtClean="0"/>
              <a:t>Paper </a:t>
            </a:r>
            <a:r>
              <a:rPr lang="en-IN" dirty="0"/>
              <a:t>Craft Little Birdie with a count of </a:t>
            </a:r>
            <a:r>
              <a:rPr lang="en-IN" dirty="0" smtClean="0"/>
              <a:t>80000</a:t>
            </a:r>
            <a:r>
              <a:rPr lang="en-IN" dirty="0"/>
              <a:t>.</a:t>
            </a:r>
          </a:p>
          <a:p>
            <a:endParaRPr lang="en-IN" dirty="0"/>
          </a:p>
          <a:p>
            <a:pPr marL="285750" indent="-285750">
              <a:buFont typeface="Arial" panose="020B0604020202020204" pitchFamily="34" charset="0"/>
              <a:buChar char="•"/>
            </a:pPr>
            <a:r>
              <a:rPr lang="en-IN" dirty="0"/>
              <a:t>The next product with high quantity order is </a:t>
            </a:r>
            <a:r>
              <a:rPr lang="en-IN" dirty="0" smtClean="0"/>
              <a:t>Medium </a:t>
            </a:r>
            <a:r>
              <a:rPr lang="en-IN" dirty="0"/>
              <a:t>Ceramic Top Storage Jar </a:t>
            </a:r>
            <a:r>
              <a:rPr lang="en-IN" dirty="0" smtClean="0"/>
              <a:t>Of </a:t>
            </a:r>
            <a:r>
              <a:rPr lang="en-IN" dirty="0"/>
              <a:t>nearly 80000 count.</a:t>
            </a:r>
          </a:p>
          <a:p>
            <a:endParaRPr lang="en-IN" dirty="0"/>
          </a:p>
          <a:p>
            <a:pPr marL="285750" indent="-285750">
              <a:buFont typeface="Arial" panose="020B0604020202020204" pitchFamily="34" charset="0"/>
              <a:buChar char="•"/>
            </a:pPr>
            <a:r>
              <a:rPr lang="en-IN" dirty="0"/>
              <a:t>Other products with high quantity order are less </a:t>
            </a:r>
            <a:r>
              <a:rPr lang="en-IN" dirty="0" smtClean="0"/>
              <a:t>In </a:t>
            </a:r>
            <a:r>
              <a:rPr lang="en-IN" dirty="0"/>
              <a:t>the count of orders.</a:t>
            </a:r>
          </a:p>
        </p:txBody>
      </p:sp>
      <p:sp>
        <p:nvSpPr>
          <p:cNvPr id="5" name="object 3"/>
          <p:cNvSpPr/>
          <p:nvPr/>
        </p:nvSpPr>
        <p:spPr>
          <a:xfrm>
            <a:off x="11268456" y="103631"/>
            <a:ext cx="685800" cy="630936"/>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4" name="Title 1"/>
          <p:cNvSpPr>
            <a:spLocks noGrp="1"/>
          </p:cNvSpPr>
          <p:nvPr>
            <p:ph type="title"/>
          </p:nvPr>
        </p:nvSpPr>
        <p:spPr>
          <a:xfrm>
            <a:off x="609600" y="243332"/>
            <a:ext cx="10668000" cy="553998"/>
          </a:xfrm>
        </p:spPr>
        <p:txBody>
          <a:bodyPr/>
          <a:lstStyle/>
          <a:p>
            <a:r>
              <a:rPr lang="en-IN" dirty="0" smtClean="0">
                <a:solidFill>
                  <a:srgbClr val="FF0000"/>
                </a:solidFill>
              </a:rPr>
              <a:t>4.Product </a:t>
            </a:r>
            <a:r>
              <a:rPr lang="en-IN" dirty="0">
                <a:solidFill>
                  <a:srgbClr val="FF0000"/>
                </a:solidFill>
              </a:rPr>
              <a:t>that made most of the revenue </a:t>
            </a:r>
          </a:p>
        </p:txBody>
      </p:sp>
      <p:pic>
        <p:nvPicPr>
          <p:cNvPr id="2097159" name="Picture 2"/>
          <p:cNvPicPr>
            <a:picLocks noChangeAspect="1" noChangeArrowheads="1"/>
          </p:cNvPicPr>
          <p:nvPr/>
        </p:nvPicPr>
        <p:blipFill>
          <a:blip r:embed="rId2"/>
          <a:srcRect/>
          <a:stretch>
            <a:fillRect/>
          </a:stretch>
        </p:blipFill>
        <p:spPr bwMode="auto">
          <a:xfrm>
            <a:off x="226102" y="1219200"/>
            <a:ext cx="6479498" cy="518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48645" name="TextBox 2"/>
          <p:cNvSpPr txBox="1"/>
          <p:nvPr/>
        </p:nvSpPr>
        <p:spPr>
          <a:xfrm>
            <a:off x="7086600" y="1981200"/>
            <a:ext cx="4928937" cy="3825240"/>
          </a:xfrm>
          <a:prstGeom prst="rect">
            <a:avLst/>
          </a:prstGeom>
          <a:noFill/>
        </p:spPr>
        <p:txBody>
          <a:bodyPr wrap="square" rtlCol="0">
            <a:spAutoFit/>
          </a:bodyPr>
          <a:lstStyle/>
          <a:p>
            <a:pPr marL="285750" indent="-285750">
              <a:buFont typeface="Arial" panose="020B0604020202020204" pitchFamily="34" charset="0"/>
              <a:buChar char="•"/>
            </a:pPr>
            <a:r>
              <a:rPr lang="en-IN" sz="2400" dirty="0"/>
              <a:t>Product that made most of the profit </a:t>
            </a:r>
            <a:r>
              <a:rPr lang="en-IN" sz="2400" dirty="0" smtClean="0"/>
              <a:t>in terms  </a:t>
            </a:r>
            <a:r>
              <a:rPr lang="en-IN" sz="2400" dirty="0"/>
              <a:t>of revenue is  Paper Craft Little </a:t>
            </a:r>
            <a:r>
              <a:rPr lang="en-IN" sz="2400" dirty="0" err="1" smtClean="0"/>
              <a:t>Bride.With</a:t>
            </a:r>
            <a:r>
              <a:rPr lang="en-IN" sz="2400" dirty="0" smtClean="0"/>
              <a:t> </a:t>
            </a:r>
            <a:r>
              <a:rPr lang="en-IN" sz="2400" dirty="0"/>
              <a:t>more than the count of 160000.</a:t>
            </a:r>
          </a:p>
          <a:p>
            <a:endParaRPr lang="en-IN" sz="2400" dirty="0"/>
          </a:p>
          <a:p>
            <a:pPr marL="285750" indent="-285750">
              <a:buFont typeface="Arial" panose="020B0604020202020204" pitchFamily="34" charset="0"/>
              <a:buChar char="•"/>
            </a:pPr>
            <a:r>
              <a:rPr lang="en-IN" sz="2400" dirty="0"/>
              <a:t>The next second product with most of </a:t>
            </a:r>
            <a:r>
              <a:rPr lang="en-IN" sz="2400" dirty="0" smtClean="0"/>
              <a:t>the profit </a:t>
            </a:r>
            <a:r>
              <a:rPr lang="en-IN" sz="2400" dirty="0"/>
              <a:t>it made is about 140000 of </a:t>
            </a:r>
            <a:r>
              <a:rPr lang="en-IN" sz="2400" dirty="0" smtClean="0"/>
              <a:t>product </a:t>
            </a:r>
            <a:r>
              <a:rPr lang="en-IN" sz="2400" dirty="0"/>
              <a:t>named Regency Cake Stand 3 tier.</a:t>
            </a:r>
          </a:p>
          <a:p>
            <a:endParaRPr lang="en-IN" dirty="0"/>
          </a:p>
          <a:p>
            <a:endParaRPr lang="en-IN" dirty="0"/>
          </a:p>
        </p:txBody>
      </p:sp>
      <p:sp>
        <p:nvSpPr>
          <p:cNvPr id="5" name="object 3"/>
          <p:cNvSpPr/>
          <p:nvPr/>
        </p:nvSpPr>
        <p:spPr>
          <a:xfrm>
            <a:off x="11268456" y="103631"/>
            <a:ext cx="685800" cy="630936"/>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6" name="Title 1"/>
          <p:cNvSpPr>
            <a:spLocks noGrp="1"/>
          </p:cNvSpPr>
          <p:nvPr>
            <p:ph type="title"/>
          </p:nvPr>
        </p:nvSpPr>
        <p:spPr>
          <a:xfrm>
            <a:off x="381000" y="304800"/>
            <a:ext cx="10210799" cy="553998"/>
          </a:xfrm>
        </p:spPr>
        <p:txBody>
          <a:bodyPr/>
          <a:lstStyle/>
          <a:p>
            <a:r>
              <a:rPr lang="en-IN" dirty="0" smtClean="0">
                <a:solidFill>
                  <a:srgbClr val="FF0000"/>
                </a:solidFill>
              </a:rPr>
              <a:t>5.Customer </a:t>
            </a:r>
            <a:r>
              <a:rPr lang="en-IN" dirty="0">
                <a:solidFill>
                  <a:srgbClr val="FF0000"/>
                </a:solidFill>
              </a:rPr>
              <a:t>with high cancellations</a:t>
            </a:r>
          </a:p>
        </p:txBody>
      </p:sp>
      <p:pic>
        <p:nvPicPr>
          <p:cNvPr id="2097160" name="Picture 2"/>
          <p:cNvPicPr>
            <a:picLocks noChangeAspect="1" noChangeArrowheads="1"/>
          </p:cNvPicPr>
          <p:nvPr/>
        </p:nvPicPr>
        <p:blipFill>
          <a:blip r:embed="rId2"/>
          <a:srcRect/>
          <a:stretch>
            <a:fillRect/>
          </a:stretch>
        </p:blipFill>
        <p:spPr bwMode="auto">
          <a:xfrm>
            <a:off x="4876800" y="1381124"/>
            <a:ext cx="7145020" cy="52335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48647" name="TextBox 2"/>
          <p:cNvSpPr txBox="1"/>
          <p:nvPr/>
        </p:nvSpPr>
        <p:spPr>
          <a:xfrm>
            <a:off x="152400" y="1905000"/>
            <a:ext cx="4572000" cy="2758440"/>
          </a:xfrm>
          <a:prstGeom prst="rect">
            <a:avLst/>
          </a:prstGeom>
          <a:noFill/>
        </p:spPr>
        <p:txBody>
          <a:bodyPr wrap="square" rtlCol="0">
            <a:spAutoFit/>
          </a:bodyPr>
          <a:lstStyle/>
          <a:p>
            <a:pPr marL="285750" indent="-285750">
              <a:buFont typeface="Arial" panose="020B0604020202020204" pitchFamily="34" charset="0"/>
              <a:buChar char="•"/>
            </a:pPr>
            <a:r>
              <a:rPr lang="en-IN" dirty="0"/>
              <a:t>The customer id with most number of cancellations is 149110. </a:t>
            </a:r>
          </a:p>
          <a:p>
            <a:endParaRPr lang="en-IN" dirty="0"/>
          </a:p>
          <a:p>
            <a:pPr marL="285750" indent="-285750">
              <a:buFont typeface="Arial" panose="020B0604020202020204" pitchFamily="34" charset="0"/>
              <a:buChar char="•"/>
            </a:pPr>
            <a:r>
              <a:rPr lang="en-IN" dirty="0"/>
              <a:t>The next customer id with most number of cancellation is 178410.</a:t>
            </a:r>
          </a:p>
          <a:p>
            <a:endParaRPr lang="en-IN" dirty="0"/>
          </a:p>
          <a:p>
            <a:pPr marL="285750" indent="-285750">
              <a:buFont typeface="Arial" panose="020B0604020202020204" pitchFamily="34" charset="0"/>
              <a:buChar char="•"/>
            </a:pPr>
            <a:r>
              <a:rPr lang="en-IN" dirty="0"/>
              <a:t>The third customer id with most  number of cancellations is 175110 and other id number 153110.</a:t>
            </a:r>
          </a:p>
          <a:p>
            <a:endParaRPr lang="en-IN" dirty="0"/>
          </a:p>
        </p:txBody>
      </p:sp>
      <p:sp>
        <p:nvSpPr>
          <p:cNvPr id="5" name="object 3"/>
          <p:cNvSpPr/>
          <p:nvPr/>
        </p:nvSpPr>
        <p:spPr>
          <a:xfrm>
            <a:off x="11268456" y="103631"/>
            <a:ext cx="685800" cy="630936"/>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8" name="Title 1"/>
          <p:cNvSpPr>
            <a:spLocks noGrp="1"/>
          </p:cNvSpPr>
          <p:nvPr>
            <p:ph type="title"/>
          </p:nvPr>
        </p:nvSpPr>
        <p:spPr>
          <a:xfrm>
            <a:off x="685799" y="304800"/>
            <a:ext cx="9372600" cy="553998"/>
          </a:xfrm>
        </p:spPr>
        <p:txBody>
          <a:bodyPr/>
          <a:lstStyle/>
          <a:p>
            <a:r>
              <a:rPr lang="en-IN" dirty="0" smtClean="0">
                <a:solidFill>
                  <a:srgbClr val="FF0000"/>
                </a:solidFill>
              </a:rPr>
              <a:t>6.Country </a:t>
            </a:r>
            <a:r>
              <a:rPr lang="en-IN" dirty="0">
                <a:solidFill>
                  <a:srgbClr val="FF0000"/>
                </a:solidFill>
              </a:rPr>
              <a:t>with high cancellations</a:t>
            </a:r>
          </a:p>
        </p:txBody>
      </p:sp>
      <p:pic>
        <p:nvPicPr>
          <p:cNvPr id="2097161" name="Picture 2"/>
          <p:cNvPicPr>
            <a:picLocks noChangeAspect="1" noChangeArrowheads="1"/>
          </p:cNvPicPr>
          <p:nvPr/>
        </p:nvPicPr>
        <p:blipFill>
          <a:blip r:embed="rId2"/>
          <a:srcRect/>
          <a:stretch>
            <a:fillRect/>
          </a:stretch>
        </p:blipFill>
        <p:spPr bwMode="auto">
          <a:xfrm>
            <a:off x="228601" y="1309688"/>
            <a:ext cx="7619999" cy="53049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48649" name="TextBox 2"/>
          <p:cNvSpPr txBox="1"/>
          <p:nvPr/>
        </p:nvSpPr>
        <p:spPr>
          <a:xfrm>
            <a:off x="8153400" y="2209800"/>
            <a:ext cx="3809999" cy="3291840"/>
          </a:xfrm>
          <a:prstGeom prst="rect">
            <a:avLst/>
          </a:prstGeom>
          <a:noFill/>
        </p:spPr>
        <p:txBody>
          <a:bodyPr wrap="square" rtlCol="0">
            <a:spAutoFit/>
          </a:bodyPr>
          <a:lstStyle/>
          <a:p>
            <a:pPr marL="285750" indent="-285750">
              <a:buFont typeface="Arial" panose="020B0604020202020204" pitchFamily="34" charset="0"/>
              <a:buChar char="•"/>
            </a:pPr>
            <a:r>
              <a:rPr lang="en-IN" sz="2400" dirty="0"/>
              <a:t>Country with highest number </a:t>
            </a:r>
            <a:r>
              <a:rPr lang="en-IN" sz="2400" dirty="0" smtClean="0"/>
              <a:t>of cancellation </a:t>
            </a:r>
            <a:r>
              <a:rPr lang="en-IN" sz="2400" dirty="0"/>
              <a:t>is United Kingdom </a:t>
            </a:r>
            <a:r>
              <a:rPr lang="en-IN" sz="2400" dirty="0" smtClean="0"/>
              <a:t>with a Count </a:t>
            </a:r>
            <a:r>
              <a:rPr lang="en-IN" sz="2400" dirty="0"/>
              <a:t>of more than 7000.</a:t>
            </a:r>
          </a:p>
          <a:p>
            <a:endParaRPr lang="en-IN" sz="2400" dirty="0"/>
          </a:p>
          <a:p>
            <a:pPr marL="285750" indent="-285750">
              <a:buFont typeface="Arial" panose="020B0604020202020204" pitchFamily="34" charset="0"/>
              <a:buChar char="•"/>
            </a:pPr>
            <a:r>
              <a:rPr lang="en-IN" sz="2400" dirty="0"/>
              <a:t>The other countries has least number of cancellations.</a:t>
            </a:r>
          </a:p>
        </p:txBody>
      </p:sp>
      <p:sp>
        <p:nvSpPr>
          <p:cNvPr id="5" name="object 3"/>
          <p:cNvSpPr/>
          <p:nvPr/>
        </p:nvSpPr>
        <p:spPr>
          <a:xfrm>
            <a:off x="11268456" y="103631"/>
            <a:ext cx="685800" cy="630936"/>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1" name="Title 1"/>
          <p:cNvSpPr>
            <a:spLocks noGrp="1"/>
          </p:cNvSpPr>
          <p:nvPr>
            <p:ph type="title"/>
          </p:nvPr>
        </p:nvSpPr>
        <p:spPr>
          <a:xfrm>
            <a:off x="2409189" y="243332"/>
            <a:ext cx="7373620" cy="553998"/>
          </a:xfrm>
        </p:spPr>
        <p:txBody>
          <a:bodyPr/>
          <a:lstStyle/>
          <a:p>
            <a:r>
              <a:rPr lang="en-IN" u="sng" dirty="0" smtClean="0">
                <a:solidFill>
                  <a:srgbClr val="FF0000"/>
                </a:solidFill>
              </a:rPr>
              <a:t>EDA-</a:t>
            </a:r>
            <a:r>
              <a:rPr lang="en-IN" u="sng" dirty="0" err="1" smtClean="0">
                <a:solidFill>
                  <a:srgbClr val="FF0000"/>
                </a:solidFill>
              </a:rPr>
              <a:t>Autoviz</a:t>
            </a:r>
            <a:endParaRPr lang="en-IN" dirty="0"/>
          </a:p>
        </p:txBody>
      </p:sp>
      <p:pic>
        <p:nvPicPr>
          <p:cNvPr id="2097163" name="Picture 2"/>
          <p:cNvPicPr>
            <a:picLocks noChangeAspect="1" noChangeArrowheads="1"/>
          </p:cNvPicPr>
          <p:nvPr/>
        </p:nvPicPr>
        <p:blipFill>
          <a:blip r:embed="rId2"/>
          <a:srcRect/>
          <a:stretch>
            <a:fillRect/>
          </a:stretch>
        </p:blipFill>
        <p:spPr bwMode="auto">
          <a:xfrm>
            <a:off x="0" y="2438400"/>
            <a:ext cx="12192000" cy="4195763"/>
          </a:xfrm>
          <a:prstGeom prst="rect">
            <a:avLst/>
          </a:prstGeom>
          <a:noFill/>
        </p:spPr>
      </p:pic>
      <p:sp>
        <p:nvSpPr>
          <p:cNvPr id="4" name="object 3"/>
          <p:cNvSpPr/>
          <p:nvPr/>
        </p:nvSpPr>
        <p:spPr>
          <a:xfrm>
            <a:off x="11268456" y="103631"/>
            <a:ext cx="685800" cy="630936"/>
          </a:xfrm>
          <a:prstGeom prst="rect">
            <a:avLst/>
          </a:prstGeom>
          <a:blipFill>
            <a:blip r:embed="rId3" cstate="print"/>
            <a:stretch>
              <a:fillRect/>
            </a:stretch>
          </a:blipFill>
        </p:spPr>
        <p:txBody>
          <a:bodyPr wrap="square" lIns="0" tIns="0" rIns="0" bIns="0" rtlCol="0"/>
          <a:lstStyle/>
          <a:p>
            <a:endParaRPr/>
          </a:p>
        </p:txBody>
      </p:sp>
      <p:sp>
        <p:nvSpPr>
          <p:cNvPr id="2" name="Rectangle 1"/>
          <p:cNvSpPr/>
          <p:nvPr/>
        </p:nvSpPr>
        <p:spPr>
          <a:xfrm>
            <a:off x="381000" y="961072"/>
            <a:ext cx="11430000" cy="1569660"/>
          </a:xfrm>
          <a:prstGeom prst="rect">
            <a:avLst/>
          </a:prstGeom>
        </p:spPr>
        <p:txBody>
          <a:bodyPr wrap="square">
            <a:spAutoFit/>
          </a:bodyPr>
          <a:lstStyle/>
          <a:p>
            <a:r>
              <a:rPr lang="en-US" sz="2400" b="1" dirty="0" err="1"/>
              <a:t>Autoviz</a:t>
            </a:r>
            <a:r>
              <a:rPr lang="en-US" sz="2400" b="1" dirty="0"/>
              <a:t> module in python</a:t>
            </a:r>
          </a:p>
          <a:p>
            <a:r>
              <a:rPr lang="en-US" sz="2400" b="1" dirty="0"/>
              <a:t>it is an automated visualization library that automatically searches for important features from the dataset and plots impactful charts. Also, it is now possible to save these interactive plots as HTML files with the "html" setting</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1" name="Title 1"/>
          <p:cNvSpPr>
            <a:spLocks noGrp="1"/>
          </p:cNvSpPr>
          <p:nvPr>
            <p:ph type="title"/>
          </p:nvPr>
        </p:nvSpPr>
        <p:spPr>
          <a:xfrm>
            <a:off x="2409189" y="243332"/>
            <a:ext cx="7373620" cy="553998"/>
          </a:xfrm>
        </p:spPr>
        <p:txBody>
          <a:bodyPr/>
          <a:lstStyle/>
          <a:p>
            <a:r>
              <a:rPr lang="en-IN" u="sng" dirty="0" smtClean="0">
                <a:solidFill>
                  <a:srgbClr val="FF0000"/>
                </a:solidFill>
              </a:rPr>
              <a:t>EDA-</a:t>
            </a:r>
            <a:r>
              <a:rPr lang="en-IN" u="sng" dirty="0" err="1" smtClean="0">
                <a:solidFill>
                  <a:srgbClr val="FF0000"/>
                </a:solidFill>
              </a:rPr>
              <a:t>Autoviz</a:t>
            </a:r>
            <a:endParaRPr lang="en-IN" dirty="0"/>
          </a:p>
        </p:txBody>
      </p:sp>
      <p:sp>
        <p:nvSpPr>
          <p:cNvPr id="4" name="object 3"/>
          <p:cNvSpPr/>
          <p:nvPr/>
        </p:nvSpPr>
        <p:spPr>
          <a:xfrm>
            <a:off x="11268456" y="103631"/>
            <a:ext cx="685800" cy="630936"/>
          </a:xfrm>
          <a:prstGeom prst="rect">
            <a:avLst/>
          </a:prstGeom>
          <a:blipFill>
            <a:blip r:embed="rId2" cstate="print"/>
            <a:stretch>
              <a:fillRect/>
            </a:stretch>
          </a:blipFill>
        </p:spPr>
        <p:txBody>
          <a:bodyPr wrap="square" lIns="0" tIns="0" rIns="0" bIns="0" rtlCol="0"/>
          <a:lstStyle/>
          <a:p>
            <a:endParaRPr/>
          </a:p>
        </p:txBody>
      </p:sp>
      <p:pic>
        <p:nvPicPr>
          <p:cNvPr id="5" name="Picture 4"/>
          <p:cNvPicPr>
            <a:picLocks noChangeAspect="1"/>
          </p:cNvPicPr>
          <p:nvPr/>
        </p:nvPicPr>
        <p:blipFill rotWithShape="1">
          <a:blip r:embed="rId3"/>
          <a:srcRect l="6875" t="23320" r="3750" b="9980"/>
          <a:stretch/>
        </p:blipFill>
        <p:spPr>
          <a:xfrm>
            <a:off x="371856" y="1447800"/>
            <a:ext cx="10896600" cy="4572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827890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0" name="Title 1"/>
          <p:cNvSpPr>
            <a:spLocks noGrp="1"/>
          </p:cNvSpPr>
          <p:nvPr>
            <p:ph type="title"/>
          </p:nvPr>
        </p:nvSpPr>
        <p:spPr>
          <a:xfrm>
            <a:off x="4419600" y="201167"/>
            <a:ext cx="1905001" cy="533400"/>
          </a:xfrm>
        </p:spPr>
        <p:txBody>
          <a:bodyPr/>
          <a:lstStyle/>
          <a:p>
            <a:r>
              <a:rPr lang="en-IN" u="sng" dirty="0" err="1">
                <a:solidFill>
                  <a:srgbClr val="FF0000"/>
                </a:solidFill>
              </a:rPr>
              <a:t>Autoviz</a:t>
            </a:r>
            <a:endParaRPr lang="en-IN" u="sng" dirty="0">
              <a:solidFill>
                <a:srgbClr val="FF0000"/>
              </a:solidFill>
            </a:endParaRPr>
          </a:p>
        </p:txBody>
      </p:sp>
      <p:pic>
        <p:nvPicPr>
          <p:cNvPr id="2097162" name="Picture 4"/>
          <p:cNvPicPr>
            <a:picLocks noChangeAspect="1" noChangeArrowheads="1"/>
          </p:cNvPicPr>
          <p:nvPr/>
        </p:nvPicPr>
        <p:blipFill>
          <a:blip r:embed="rId2"/>
          <a:srcRect/>
          <a:stretch>
            <a:fillRect/>
          </a:stretch>
        </p:blipFill>
        <p:spPr bwMode="auto">
          <a:xfrm>
            <a:off x="228600" y="1042737"/>
            <a:ext cx="11658600" cy="5571931"/>
          </a:xfrm>
          <a:prstGeom prst="rect">
            <a:avLst/>
          </a:prstGeom>
          <a:noFill/>
        </p:spPr>
      </p:pic>
      <p:sp>
        <p:nvSpPr>
          <p:cNvPr id="4" name="object 3"/>
          <p:cNvSpPr/>
          <p:nvPr/>
        </p:nvSpPr>
        <p:spPr>
          <a:xfrm>
            <a:off x="11268456" y="103631"/>
            <a:ext cx="685800" cy="630936"/>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9" name="Title 1"/>
          <p:cNvSpPr>
            <a:spLocks noGrp="1"/>
          </p:cNvSpPr>
          <p:nvPr>
            <p:ph type="title"/>
          </p:nvPr>
        </p:nvSpPr>
        <p:spPr>
          <a:xfrm>
            <a:off x="2409189" y="243332"/>
            <a:ext cx="7373620" cy="1066801"/>
          </a:xfrm>
        </p:spPr>
        <p:txBody>
          <a:bodyPr/>
          <a:lstStyle/>
          <a:p>
            <a:pPr algn="ctr"/>
            <a:r>
              <a:rPr lang="en-IN" u="sng" dirty="0" smtClean="0">
                <a:solidFill>
                  <a:schemeClr val="tx1"/>
                </a:solidFill>
                <a:latin typeface="Algerian" panose="04020705040A02060702" pitchFamily="82" charset="0"/>
              </a:rPr>
              <a:t>ONLINE RETAIL CUSTOMER SEGMENTATION</a:t>
            </a:r>
            <a:endParaRPr lang="en-IN" u="sng" dirty="0">
              <a:solidFill>
                <a:schemeClr val="tx1"/>
              </a:solidFill>
              <a:latin typeface="Algerian" panose="04020705040A02060702" pitchFamily="82" charset="0"/>
            </a:endParaRPr>
          </a:p>
        </p:txBody>
      </p:sp>
      <p:pic>
        <p:nvPicPr>
          <p:cNvPr id="2097154" name="Picture 3"/>
          <p:cNvPicPr>
            <a:picLocks noChangeAspect="1"/>
          </p:cNvPicPr>
          <p:nvPr/>
        </p:nvPicPr>
        <p:blipFill>
          <a:blip r:embed="rId2"/>
          <a:stretch>
            <a:fillRect/>
          </a:stretch>
        </p:blipFill>
        <p:spPr>
          <a:xfrm>
            <a:off x="304800" y="1524000"/>
            <a:ext cx="11887200" cy="4938268"/>
          </a:xfrm>
          <a:prstGeom prst="rect">
            <a:avLst/>
          </a:prstGeom>
        </p:spPr>
      </p:pic>
      <p:sp>
        <p:nvSpPr>
          <p:cNvPr id="4" name="object 3"/>
          <p:cNvSpPr/>
          <p:nvPr/>
        </p:nvSpPr>
        <p:spPr>
          <a:xfrm>
            <a:off x="11268456" y="103631"/>
            <a:ext cx="685800" cy="630936"/>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8652" name="object 2"/>
          <p:cNvSpPr txBox="1">
            <a:spLocks noGrp="1"/>
          </p:cNvSpPr>
          <p:nvPr>
            <p:ph type="title"/>
          </p:nvPr>
        </p:nvSpPr>
        <p:spPr>
          <a:xfrm>
            <a:off x="2057400" y="160527"/>
            <a:ext cx="4319270" cy="546101"/>
          </a:xfrm>
          <a:prstGeom prst="rect">
            <a:avLst/>
          </a:prstGeom>
        </p:spPr>
        <p:txBody>
          <a:bodyPr vert="horz" wrap="square" lIns="0" tIns="12700" rIns="0" bIns="0" rtlCol="0">
            <a:spAutoFit/>
          </a:bodyPr>
          <a:lstStyle/>
          <a:p>
            <a:pPr marL="12700">
              <a:lnSpc>
                <a:spcPct val="100000"/>
              </a:lnSpc>
              <a:spcBef>
                <a:spcPts val="100"/>
              </a:spcBef>
            </a:pPr>
            <a:r>
              <a:rPr dirty="0">
                <a:solidFill>
                  <a:srgbClr val="FF0000"/>
                </a:solidFill>
              </a:rPr>
              <a:t>RFM</a:t>
            </a:r>
            <a:r>
              <a:rPr spc="-100" dirty="0">
                <a:solidFill>
                  <a:srgbClr val="FF0000"/>
                </a:solidFill>
              </a:rPr>
              <a:t> </a:t>
            </a:r>
            <a:r>
              <a:rPr dirty="0">
                <a:solidFill>
                  <a:srgbClr val="FF0000"/>
                </a:solidFill>
              </a:rPr>
              <a:t>MODELLING</a:t>
            </a:r>
          </a:p>
        </p:txBody>
      </p:sp>
      <p:sp>
        <p:nvSpPr>
          <p:cNvPr id="1048653" name="object 3"/>
          <p:cNvSpPr txBox="1"/>
          <p:nvPr/>
        </p:nvSpPr>
        <p:spPr>
          <a:xfrm>
            <a:off x="356044" y="1229215"/>
            <a:ext cx="10787380" cy="1115695"/>
          </a:xfrm>
          <a:prstGeom prst="rect">
            <a:avLst/>
          </a:prstGeom>
        </p:spPr>
        <p:txBody>
          <a:bodyPr vert="horz" wrap="square" lIns="0" tIns="48895" rIns="0" bIns="0" rtlCol="0">
            <a:spAutoFit/>
          </a:bodyPr>
          <a:lstStyle/>
          <a:p>
            <a:r>
              <a:rPr lang="en-US" sz="2400" b="1" dirty="0"/>
              <a:t>1. </a:t>
            </a:r>
            <a:r>
              <a:rPr lang="en-US" sz="2400" b="1" dirty="0" err="1"/>
              <a:t>Recency</a:t>
            </a:r>
            <a:r>
              <a:rPr lang="en-US" sz="2400" b="1" dirty="0"/>
              <a:t>: How recent a customer made a purchase.</a:t>
            </a:r>
            <a:endParaRPr lang="en-US" sz="2400" dirty="0"/>
          </a:p>
          <a:p>
            <a:r>
              <a:rPr lang="en-US" sz="2400" b="1" dirty="0"/>
              <a:t>2. Frequency: How often a customer makes a purchase.</a:t>
            </a:r>
            <a:endParaRPr lang="en-US" sz="2400" dirty="0"/>
          </a:p>
          <a:p>
            <a:r>
              <a:rPr lang="en-US" sz="2400" b="1" dirty="0"/>
              <a:t>3. Monetary: How much money a customer spends</a:t>
            </a:r>
            <a:r>
              <a:rPr lang="en-US" sz="2400" b="1" dirty="0" smtClean="0"/>
              <a:t>.</a:t>
            </a:r>
            <a:endParaRPr lang="en-US" sz="2400" dirty="0"/>
          </a:p>
        </p:txBody>
      </p:sp>
      <p:sp>
        <p:nvSpPr>
          <p:cNvPr id="1048654" name="object 4"/>
          <p:cNvSpPr txBox="1"/>
          <p:nvPr/>
        </p:nvSpPr>
        <p:spPr>
          <a:xfrm>
            <a:off x="356044" y="2520868"/>
            <a:ext cx="10266045" cy="720725"/>
          </a:xfrm>
          <a:prstGeom prst="rect">
            <a:avLst/>
          </a:prstGeom>
        </p:spPr>
        <p:txBody>
          <a:bodyPr vert="horz" wrap="square" lIns="0" tIns="53975" rIns="0" bIns="0" rtlCol="0">
            <a:spAutoFit/>
          </a:bodyPr>
          <a:lstStyle/>
          <a:p>
            <a:pPr marL="355600" marR="5080" indent="-342900">
              <a:lnSpc>
                <a:spcPts val="2590"/>
              </a:lnSpc>
              <a:spcBef>
                <a:spcPts val="425"/>
              </a:spcBef>
              <a:buFont typeface="Arial"/>
              <a:buChar char="•"/>
              <a:tabLst>
                <a:tab pos="354965" algn="l"/>
                <a:tab pos="355600" algn="l"/>
              </a:tabLst>
            </a:pPr>
            <a:r>
              <a:rPr sz="2400" spc="-45" dirty="0">
                <a:latin typeface="Carlito"/>
                <a:cs typeface="Carlito"/>
              </a:rPr>
              <a:t>We </a:t>
            </a:r>
            <a:r>
              <a:rPr sz="2400" dirty="0">
                <a:latin typeface="Carlito"/>
                <a:cs typeface="Carlito"/>
              </a:rPr>
              <a:t>divided </a:t>
            </a:r>
            <a:r>
              <a:rPr sz="2400" spc="-25" dirty="0">
                <a:latin typeface="Carlito"/>
                <a:cs typeface="Carlito"/>
              </a:rPr>
              <a:t>Recency, </a:t>
            </a:r>
            <a:r>
              <a:rPr sz="2400" spc="-5" dirty="0">
                <a:latin typeface="Carlito"/>
                <a:cs typeface="Carlito"/>
              </a:rPr>
              <a:t>Frequency </a:t>
            </a:r>
            <a:r>
              <a:rPr sz="2400" dirty="0">
                <a:latin typeface="Carlito"/>
                <a:cs typeface="Carlito"/>
              </a:rPr>
              <a:t>and </a:t>
            </a:r>
            <a:r>
              <a:rPr sz="2400" spc="-5" dirty="0">
                <a:latin typeface="Carlito"/>
                <a:cs typeface="Carlito"/>
              </a:rPr>
              <a:t>Monetary </a:t>
            </a:r>
            <a:r>
              <a:rPr sz="2400" spc="-10" dirty="0">
                <a:latin typeface="Carlito"/>
                <a:cs typeface="Carlito"/>
              </a:rPr>
              <a:t>columns </a:t>
            </a:r>
            <a:r>
              <a:rPr sz="2400" dirty="0">
                <a:latin typeface="Carlito"/>
                <a:cs typeface="Carlito"/>
              </a:rPr>
              <a:t>in 4 </a:t>
            </a:r>
            <a:r>
              <a:rPr sz="2400" spc="-10" dirty="0">
                <a:latin typeface="Carlito"/>
                <a:cs typeface="Carlito"/>
              </a:rPr>
              <a:t>categories </a:t>
            </a:r>
            <a:r>
              <a:rPr sz="2400" spc="-5" dirty="0">
                <a:latin typeface="Carlito"/>
                <a:cs typeface="Carlito"/>
              </a:rPr>
              <a:t>based on  quantiles </a:t>
            </a:r>
            <a:r>
              <a:rPr sz="2400" spc="-10" dirty="0">
                <a:latin typeface="Carlito"/>
                <a:cs typeface="Carlito"/>
              </a:rPr>
              <a:t>to come </a:t>
            </a:r>
            <a:r>
              <a:rPr sz="2400" spc="-5" dirty="0">
                <a:latin typeface="Carlito"/>
                <a:cs typeface="Carlito"/>
              </a:rPr>
              <a:t>up </a:t>
            </a:r>
            <a:r>
              <a:rPr sz="2400" dirty="0">
                <a:latin typeface="Carlito"/>
                <a:cs typeface="Carlito"/>
              </a:rPr>
              <a:t>with </a:t>
            </a:r>
            <a:r>
              <a:rPr sz="2400" spc="-5" dirty="0">
                <a:latin typeface="Carlito"/>
                <a:cs typeface="Carlito"/>
              </a:rPr>
              <a:t>new </a:t>
            </a:r>
            <a:r>
              <a:rPr sz="2400" dirty="0">
                <a:latin typeface="Carlito"/>
                <a:cs typeface="Carlito"/>
              </a:rPr>
              <a:t>3 </a:t>
            </a:r>
            <a:r>
              <a:rPr sz="2400" spc="-15" dirty="0">
                <a:latin typeface="Carlito"/>
                <a:cs typeface="Carlito"/>
              </a:rPr>
              <a:t>features </a:t>
            </a:r>
            <a:r>
              <a:rPr sz="2400" dirty="0">
                <a:latin typeface="Carlito"/>
                <a:cs typeface="Carlito"/>
              </a:rPr>
              <a:t>named R, </a:t>
            </a:r>
            <a:r>
              <a:rPr sz="2400" spc="-120" dirty="0">
                <a:latin typeface="Carlito"/>
                <a:cs typeface="Carlito"/>
              </a:rPr>
              <a:t>F, </a:t>
            </a:r>
            <a:r>
              <a:rPr sz="2400" dirty="0">
                <a:latin typeface="Carlito"/>
                <a:cs typeface="Carlito"/>
              </a:rPr>
              <a:t>and</a:t>
            </a:r>
            <a:r>
              <a:rPr sz="2400" spc="90" dirty="0">
                <a:latin typeface="Carlito"/>
                <a:cs typeface="Carlito"/>
              </a:rPr>
              <a:t> </a:t>
            </a:r>
            <a:r>
              <a:rPr sz="2400" dirty="0">
                <a:latin typeface="Carlito"/>
                <a:cs typeface="Carlito"/>
              </a:rPr>
              <a:t>M.</a:t>
            </a:r>
          </a:p>
        </p:txBody>
      </p:sp>
      <p:sp>
        <p:nvSpPr>
          <p:cNvPr id="1048655" name="object 5"/>
          <p:cNvSpPr/>
          <p:nvPr/>
        </p:nvSpPr>
        <p:spPr>
          <a:xfrm>
            <a:off x="11268456" y="103631"/>
            <a:ext cx="685800" cy="630936"/>
          </a:xfrm>
          <a:prstGeom prst="rect">
            <a:avLst/>
          </a:prstGeom>
          <a:blipFill>
            <a:blip r:embed="rId2" cstate="print"/>
            <a:stretch>
              <a:fillRect/>
            </a:stretch>
          </a:blipFill>
        </p:spPr>
        <p:txBody>
          <a:bodyPr wrap="square" lIns="0" tIns="0" rIns="0" bIns="0" rtlCol="0"/>
          <a:lstStyle/>
          <a:p>
            <a:endParaRPr/>
          </a:p>
        </p:txBody>
      </p:sp>
      <p:pic>
        <p:nvPicPr>
          <p:cNvPr id="2097164" name="Picture 6"/>
          <p:cNvPicPr>
            <a:picLocks noChangeAspect="1"/>
          </p:cNvPicPr>
          <p:nvPr/>
        </p:nvPicPr>
        <p:blipFill rotWithShape="1">
          <a:blip r:embed="rId3"/>
          <a:srcRect l="6875" t="32213" r="61875" b="36661"/>
          <a:stretch>
            <a:fillRect/>
          </a:stretch>
        </p:blipFill>
        <p:spPr>
          <a:xfrm>
            <a:off x="533400" y="3375878"/>
            <a:ext cx="9372600" cy="31011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8656" name="object 2"/>
          <p:cNvSpPr txBox="1">
            <a:spLocks noGrp="1"/>
          </p:cNvSpPr>
          <p:nvPr>
            <p:ph type="title"/>
          </p:nvPr>
        </p:nvSpPr>
        <p:spPr>
          <a:xfrm>
            <a:off x="3936238" y="259460"/>
            <a:ext cx="4319270" cy="546101"/>
          </a:xfrm>
          <a:prstGeom prst="rect">
            <a:avLst/>
          </a:prstGeom>
        </p:spPr>
        <p:txBody>
          <a:bodyPr vert="horz" wrap="square" lIns="0" tIns="12700" rIns="0" bIns="0" rtlCol="0">
            <a:spAutoFit/>
          </a:bodyPr>
          <a:lstStyle/>
          <a:p>
            <a:pPr marL="12700">
              <a:lnSpc>
                <a:spcPct val="100000"/>
              </a:lnSpc>
              <a:spcBef>
                <a:spcPts val="100"/>
              </a:spcBef>
            </a:pPr>
            <a:r>
              <a:rPr dirty="0">
                <a:solidFill>
                  <a:srgbClr val="FF0000"/>
                </a:solidFill>
              </a:rPr>
              <a:t>RFM</a:t>
            </a:r>
            <a:r>
              <a:rPr spc="-100" dirty="0">
                <a:solidFill>
                  <a:srgbClr val="FF0000"/>
                </a:solidFill>
              </a:rPr>
              <a:t> </a:t>
            </a:r>
            <a:r>
              <a:rPr dirty="0">
                <a:solidFill>
                  <a:srgbClr val="FF0000"/>
                </a:solidFill>
              </a:rPr>
              <a:t>MODELLING</a:t>
            </a:r>
          </a:p>
        </p:txBody>
      </p:sp>
      <p:sp>
        <p:nvSpPr>
          <p:cNvPr id="1048657" name="object 3"/>
          <p:cNvSpPr txBox="1"/>
          <p:nvPr/>
        </p:nvSpPr>
        <p:spPr>
          <a:xfrm>
            <a:off x="170179" y="821258"/>
            <a:ext cx="11498580" cy="1041400"/>
          </a:xfrm>
          <a:prstGeom prst="rect">
            <a:avLst/>
          </a:prstGeom>
        </p:spPr>
        <p:txBody>
          <a:bodyPr vert="horz" wrap="square" lIns="0" tIns="12700" rIns="0" bIns="0" rtlCol="0">
            <a:spAutoFit/>
          </a:bodyPr>
          <a:lstStyle/>
          <a:p>
            <a:pPr marL="355600" indent="-342900">
              <a:lnSpc>
                <a:spcPts val="2735"/>
              </a:lnSpc>
              <a:spcBef>
                <a:spcPts val="100"/>
              </a:spcBef>
              <a:buClr>
                <a:srgbClr val="292929"/>
              </a:buClr>
              <a:buFont typeface="Arial"/>
              <a:buChar char="•"/>
              <a:tabLst>
                <a:tab pos="354965" algn="l"/>
                <a:tab pos="355600" algn="l"/>
              </a:tabLst>
            </a:pPr>
            <a:r>
              <a:rPr sz="2400" spc="-5" dirty="0">
                <a:latin typeface="Carlito"/>
                <a:cs typeface="Carlito"/>
              </a:rPr>
              <a:t>Finally </a:t>
            </a:r>
            <a:r>
              <a:rPr sz="2400" spc="-15" dirty="0">
                <a:latin typeface="Carlito"/>
                <a:cs typeface="Carlito"/>
              </a:rPr>
              <a:t>we created </a:t>
            </a:r>
            <a:r>
              <a:rPr sz="2400" dirty="0">
                <a:latin typeface="Carlito"/>
                <a:cs typeface="Carlito"/>
              </a:rPr>
              <a:t>a </a:t>
            </a:r>
            <a:r>
              <a:rPr sz="2400" spc="-10" dirty="0">
                <a:latin typeface="Carlito"/>
                <a:cs typeface="Carlito"/>
              </a:rPr>
              <a:t>new </a:t>
            </a:r>
            <a:r>
              <a:rPr sz="2400" spc="-20" dirty="0">
                <a:latin typeface="Carlito"/>
                <a:cs typeface="Carlito"/>
              </a:rPr>
              <a:t>feature </a:t>
            </a:r>
            <a:r>
              <a:rPr sz="2400" spc="-5" dirty="0">
                <a:latin typeface="Carlito"/>
                <a:cs typeface="Carlito"/>
              </a:rPr>
              <a:t>named </a:t>
            </a:r>
            <a:r>
              <a:rPr sz="2400" dirty="0">
                <a:latin typeface="Carlito"/>
                <a:cs typeface="Carlito"/>
              </a:rPr>
              <a:t>RFM </a:t>
            </a:r>
            <a:r>
              <a:rPr sz="2400" spc="-10" dirty="0">
                <a:latin typeface="Carlito"/>
                <a:cs typeface="Carlito"/>
              </a:rPr>
              <a:t>by concatenating </a:t>
            </a:r>
            <a:r>
              <a:rPr sz="2400" dirty="0">
                <a:latin typeface="Carlito"/>
                <a:cs typeface="Carlito"/>
              </a:rPr>
              <a:t>the </a:t>
            </a:r>
            <a:r>
              <a:rPr sz="2400" spc="-20" dirty="0">
                <a:latin typeface="Carlito"/>
                <a:cs typeface="Carlito"/>
              </a:rPr>
              <a:t>factors </a:t>
            </a:r>
            <a:r>
              <a:rPr sz="2400" dirty="0">
                <a:latin typeface="Carlito"/>
                <a:cs typeface="Carlito"/>
              </a:rPr>
              <a:t>R, F and </a:t>
            </a:r>
            <a:r>
              <a:rPr sz="2400" spc="-5" dirty="0">
                <a:latin typeface="Carlito"/>
                <a:cs typeface="Carlito"/>
              </a:rPr>
              <a:t>M. The</a:t>
            </a:r>
            <a:endParaRPr sz="2400">
              <a:latin typeface="Carlito"/>
              <a:cs typeface="Carlito"/>
            </a:endParaRPr>
          </a:p>
          <a:p>
            <a:pPr marL="355600">
              <a:lnSpc>
                <a:spcPts val="2735"/>
              </a:lnSpc>
            </a:pPr>
            <a:r>
              <a:rPr sz="2400" spc="-10" dirty="0">
                <a:latin typeface="Carlito"/>
                <a:cs typeface="Carlito"/>
              </a:rPr>
              <a:t>values </a:t>
            </a:r>
            <a:r>
              <a:rPr sz="2400" dirty="0">
                <a:latin typeface="Carlito"/>
                <a:cs typeface="Carlito"/>
              </a:rPr>
              <a:t>in this </a:t>
            </a:r>
            <a:r>
              <a:rPr sz="2400" spc="-10" dirty="0">
                <a:latin typeface="Carlito"/>
                <a:cs typeface="Carlito"/>
              </a:rPr>
              <a:t>column </a:t>
            </a:r>
            <a:r>
              <a:rPr sz="2400" spc="-15" dirty="0">
                <a:latin typeface="Carlito"/>
                <a:cs typeface="Carlito"/>
              </a:rPr>
              <a:t>range from </a:t>
            </a:r>
            <a:r>
              <a:rPr sz="2400" spc="-10" dirty="0">
                <a:latin typeface="Carlito"/>
                <a:cs typeface="Carlito"/>
              </a:rPr>
              <a:t>111(lowest) </a:t>
            </a:r>
            <a:r>
              <a:rPr sz="2400" spc="-15" dirty="0">
                <a:latin typeface="Carlito"/>
                <a:cs typeface="Carlito"/>
              </a:rPr>
              <a:t>to</a:t>
            </a:r>
            <a:r>
              <a:rPr sz="2400" spc="-5" dirty="0">
                <a:latin typeface="Carlito"/>
                <a:cs typeface="Carlito"/>
              </a:rPr>
              <a:t> 444(highest).</a:t>
            </a:r>
            <a:endParaRPr sz="2400">
              <a:latin typeface="Carlito"/>
              <a:cs typeface="Carlito"/>
            </a:endParaRPr>
          </a:p>
        </p:txBody>
      </p:sp>
      <p:sp>
        <p:nvSpPr>
          <p:cNvPr id="1048658" name="object 4"/>
          <p:cNvSpPr txBox="1"/>
          <p:nvPr/>
        </p:nvSpPr>
        <p:spPr>
          <a:xfrm>
            <a:off x="170179" y="1981200"/>
            <a:ext cx="11522075" cy="2290445"/>
          </a:xfrm>
          <a:prstGeom prst="rect">
            <a:avLst/>
          </a:prstGeom>
        </p:spPr>
        <p:txBody>
          <a:bodyPr vert="horz" wrap="square" lIns="0" tIns="53975" rIns="0" bIns="0" rtlCol="0">
            <a:spAutoFit/>
          </a:bodyPr>
          <a:lstStyle/>
          <a:p>
            <a:pPr marL="355600" marR="5080" indent="-342900">
              <a:lnSpc>
                <a:spcPts val="2590"/>
              </a:lnSpc>
              <a:spcBef>
                <a:spcPts val="425"/>
              </a:spcBef>
              <a:buFont typeface="Arial"/>
              <a:buChar char="•"/>
              <a:tabLst>
                <a:tab pos="354965" algn="l"/>
                <a:tab pos="355600" algn="l"/>
              </a:tabLst>
            </a:pPr>
            <a:r>
              <a:rPr sz="2400" dirty="0">
                <a:latin typeface="Carlito"/>
                <a:cs typeface="Carlito"/>
              </a:rPr>
              <a:t>If the </a:t>
            </a:r>
            <a:r>
              <a:rPr sz="2400" spc="-5" dirty="0">
                <a:latin typeface="Carlito"/>
                <a:cs typeface="Carlito"/>
              </a:rPr>
              <a:t>RFM of </a:t>
            </a:r>
            <a:r>
              <a:rPr sz="2400" spc="-20" dirty="0">
                <a:latin typeface="Carlito"/>
                <a:cs typeface="Carlito"/>
              </a:rPr>
              <a:t>any </a:t>
            </a:r>
            <a:r>
              <a:rPr sz="2400" spc="-10" dirty="0">
                <a:latin typeface="Carlito"/>
                <a:cs typeface="Carlito"/>
              </a:rPr>
              <a:t>customer </a:t>
            </a:r>
            <a:r>
              <a:rPr sz="2400" dirty="0">
                <a:latin typeface="Carlito"/>
                <a:cs typeface="Carlito"/>
              </a:rPr>
              <a:t>is </a:t>
            </a:r>
            <a:r>
              <a:rPr sz="2400" spc="-5" dirty="0">
                <a:latin typeface="Carlito"/>
                <a:cs typeface="Carlito"/>
              </a:rPr>
              <a:t>444. His Recency </a:t>
            </a:r>
            <a:r>
              <a:rPr sz="2400" dirty="0">
                <a:latin typeface="Carlito"/>
                <a:cs typeface="Carlito"/>
              </a:rPr>
              <a:t>is </a:t>
            </a:r>
            <a:r>
              <a:rPr sz="2400" spc="-10" dirty="0">
                <a:latin typeface="Carlito"/>
                <a:cs typeface="Carlito"/>
              </a:rPr>
              <a:t>good, frequency </a:t>
            </a:r>
            <a:r>
              <a:rPr sz="2400" dirty="0">
                <a:latin typeface="Carlito"/>
                <a:cs typeface="Carlito"/>
              </a:rPr>
              <a:t>is </a:t>
            </a:r>
            <a:r>
              <a:rPr sz="2400" spc="-15" dirty="0">
                <a:latin typeface="Carlito"/>
                <a:cs typeface="Carlito"/>
              </a:rPr>
              <a:t>more </a:t>
            </a:r>
            <a:r>
              <a:rPr sz="2400" dirty="0">
                <a:latin typeface="Carlito"/>
                <a:cs typeface="Carlito"/>
              </a:rPr>
              <a:t>and </a:t>
            </a:r>
            <a:r>
              <a:rPr sz="2400" spc="-5" dirty="0">
                <a:latin typeface="Carlito"/>
                <a:cs typeface="Carlito"/>
              </a:rPr>
              <a:t>Monetary </a:t>
            </a:r>
            <a:r>
              <a:rPr sz="2400" dirty="0">
                <a:latin typeface="Carlito"/>
                <a:cs typeface="Carlito"/>
              </a:rPr>
              <a:t>is  </a:t>
            </a:r>
            <a:r>
              <a:rPr sz="2400" spc="-10" dirty="0">
                <a:latin typeface="Carlito"/>
                <a:cs typeface="Carlito"/>
              </a:rPr>
              <a:t>more. </a:t>
            </a:r>
            <a:r>
              <a:rPr sz="2400" spc="-20" dirty="0">
                <a:latin typeface="Carlito"/>
                <a:cs typeface="Carlito"/>
              </a:rPr>
              <a:t>So, </a:t>
            </a:r>
            <a:r>
              <a:rPr sz="2400" spc="-5" dirty="0">
                <a:latin typeface="Carlito"/>
                <a:cs typeface="Carlito"/>
              </a:rPr>
              <a:t>he </a:t>
            </a:r>
            <a:r>
              <a:rPr sz="2400" dirty="0">
                <a:latin typeface="Carlito"/>
                <a:cs typeface="Carlito"/>
              </a:rPr>
              <a:t>is a Big</a:t>
            </a:r>
            <a:r>
              <a:rPr sz="2400" spc="-10" dirty="0">
                <a:latin typeface="Carlito"/>
                <a:cs typeface="Carlito"/>
              </a:rPr>
              <a:t> </a:t>
            </a:r>
            <a:r>
              <a:rPr sz="2400" spc="-35" dirty="0">
                <a:latin typeface="Carlito"/>
                <a:cs typeface="Carlito"/>
              </a:rPr>
              <a:t>spender.</a:t>
            </a:r>
            <a:endParaRPr sz="2400" dirty="0">
              <a:latin typeface="Carlito"/>
              <a:cs typeface="Carlito"/>
            </a:endParaRPr>
          </a:p>
          <a:p>
            <a:pPr marL="355600" marR="417195" indent="-342900">
              <a:lnSpc>
                <a:spcPts val="2590"/>
              </a:lnSpc>
              <a:spcBef>
                <a:spcPts val="1005"/>
              </a:spcBef>
              <a:buFont typeface="Arial"/>
              <a:buChar char="•"/>
              <a:tabLst>
                <a:tab pos="354965" algn="l"/>
                <a:tab pos="355600" algn="l"/>
              </a:tabLst>
            </a:pPr>
            <a:r>
              <a:rPr sz="2400" dirty="0">
                <a:latin typeface="Carlito"/>
                <a:cs typeface="Carlito"/>
              </a:rPr>
              <a:t>If the </a:t>
            </a:r>
            <a:r>
              <a:rPr sz="2400" spc="-5" dirty="0">
                <a:latin typeface="Carlito"/>
                <a:cs typeface="Carlito"/>
              </a:rPr>
              <a:t>RFM of </a:t>
            </a:r>
            <a:r>
              <a:rPr sz="2400" spc="-20" dirty="0">
                <a:latin typeface="Carlito"/>
                <a:cs typeface="Carlito"/>
              </a:rPr>
              <a:t>any </a:t>
            </a:r>
            <a:r>
              <a:rPr sz="2400" spc="-10" dirty="0">
                <a:latin typeface="Carlito"/>
                <a:cs typeface="Carlito"/>
              </a:rPr>
              <a:t>customer </a:t>
            </a:r>
            <a:r>
              <a:rPr sz="2400" dirty="0">
                <a:latin typeface="Carlito"/>
                <a:cs typeface="Carlito"/>
              </a:rPr>
              <a:t>is </a:t>
            </a:r>
            <a:r>
              <a:rPr sz="2400" spc="-5" dirty="0">
                <a:latin typeface="Carlito"/>
                <a:cs typeface="Carlito"/>
              </a:rPr>
              <a:t>111. His Recency </a:t>
            </a:r>
            <a:r>
              <a:rPr sz="2400" dirty="0">
                <a:latin typeface="Carlito"/>
                <a:cs typeface="Carlito"/>
              </a:rPr>
              <a:t>is </a:t>
            </a:r>
            <a:r>
              <a:rPr sz="2400" spc="-60" dirty="0">
                <a:latin typeface="Carlito"/>
                <a:cs typeface="Carlito"/>
              </a:rPr>
              <a:t>low, </a:t>
            </a:r>
            <a:r>
              <a:rPr sz="2400" spc="-10" dirty="0">
                <a:latin typeface="Carlito"/>
                <a:cs typeface="Carlito"/>
              </a:rPr>
              <a:t>frequency </a:t>
            </a:r>
            <a:r>
              <a:rPr sz="2400" dirty="0">
                <a:latin typeface="Carlito"/>
                <a:cs typeface="Carlito"/>
              </a:rPr>
              <a:t>is </a:t>
            </a:r>
            <a:r>
              <a:rPr sz="2400" spc="-10" dirty="0">
                <a:latin typeface="Carlito"/>
                <a:cs typeface="Carlito"/>
              </a:rPr>
              <a:t>low </a:t>
            </a:r>
            <a:r>
              <a:rPr sz="2400" dirty="0">
                <a:latin typeface="Carlito"/>
                <a:cs typeface="Carlito"/>
              </a:rPr>
              <a:t>and </a:t>
            </a:r>
            <a:r>
              <a:rPr sz="2400" spc="-5" dirty="0">
                <a:latin typeface="Carlito"/>
                <a:cs typeface="Carlito"/>
              </a:rPr>
              <a:t>Monetary </a:t>
            </a:r>
            <a:r>
              <a:rPr sz="2400" dirty="0">
                <a:latin typeface="Carlito"/>
                <a:cs typeface="Carlito"/>
              </a:rPr>
              <a:t>is  </a:t>
            </a:r>
            <a:r>
              <a:rPr sz="2400" spc="-45" dirty="0">
                <a:latin typeface="Carlito"/>
                <a:cs typeface="Carlito"/>
              </a:rPr>
              <a:t>low. </a:t>
            </a:r>
            <a:r>
              <a:rPr sz="2400" spc="-25" dirty="0">
                <a:latin typeface="Carlito"/>
                <a:cs typeface="Carlito"/>
              </a:rPr>
              <a:t>So, </a:t>
            </a:r>
            <a:r>
              <a:rPr sz="2400" spc="-5" dirty="0">
                <a:latin typeface="Carlito"/>
                <a:cs typeface="Carlito"/>
              </a:rPr>
              <a:t>he </a:t>
            </a:r>
            <a:r>
              <a:rPr sz="2400" dirty="0">
                <a:latin typeface="Carlito"/>
                <a:cs typeface="Carlito"/>
              </a:rPr>
              <a:t>is a </a:t>
            </a:r>
            <a:r>
              <a:rPr sz="2400" spc="-10" dirty="0">
                <a:latin typeface="Carlito"/>
                <a:cs typeface="Carlito"/>
              </a:rPr>
              <a:t>little</a:t>
            </a:r>
            <a:r>
              <a:rPr sz="2400" spc="30" dirty="0">
                <a:latin typeface="Carlito"/>
                <a:cs typeface="Carlito"/>
              </a:rPr>
              <a:t> </a:t>
            </a:r>
            <a:r>
              <a:rPr sz="2400" spc="-35" dirty="0">
                <a:latin typeface="Carlito"/>
                <a:cs typeface="Carlito"/>
              </a:rPr>
              <a:t>spender.</a:t>
            </a:r>
            <a:endParaRPr sz="2400" dirty="0">
              <a:latin typeface="Carlito"/>
              <a:cs typeface="Carlito"/>
            </a:endParaRPr>
          </a:p>
          <a:p>
            <a:pPr marL="355600" marR="188595" indent="-342900">
              <a:lnSpc>
                <a:spcPts val="2590"/>
              </a:lnSpc>
              <a:spcBef>
                <a:spcPts val="1000"/>
              </a:spcBef>
              <a:buFont typeface="Arial"/>
              <a:buChar char="•"/>
              <a:tabLst>
                <a:tab pos="354965" algn="l"/>
                <a:tab pos="355600" algn="l"/>
              </a:tabLst>
            </a:pPr>
            <a:r>
              <a:rPr sz="2400" dirty="0">
                <a:latin typeface="Carlito"/>
                <a:cs typeface="Carlito"/>
              </a:rPr>
              <a:t>If the </a:t>
            </a:r>
            <a:r>
              <a:rPr sz="2400" spc="-5" dirty="0">
                <a:latin typeface="Carlito"/>
                <a:cs typeface="Carlito"/>
              </a:rPr>
              <a:t>RFM of </a:t>
            </a:r>
            <a:r>
              <a:rPr sz="2400" spc="-20" dirty="0">
                <a:latin typeface="Carlito"/>
                <a:cs typeface="Carlito"/>
              </a:rPr>
              <a:t>any </a:t>
            </a:r>
            <a:r>
              <a:rPr sz="2400" spc="-10" dirty="0">
                <a:latin typeface="Carlito"/>
                <a:cs typeface="Carlito"/>
              </a:rPr>
              <a:t>customer </a:t>
            </a:r>
            <a:r>
              <a:rPr sz="2400" dirty="0">
                <a:latin typeface="Carlito"/>
                <a:cs typeface="Carlito"/>
              </a:rPr>
              <a:t>is </a:t>
            </a:r>
            <a:r>
              <a:rPr sz="2400" spc="-5" dirty="0">
                <a:latin typeface="Carlito"/>
                <a:cs typeface="Carlito"/>
              </a:rPr>
              <a:t>144. He </a:t>
            </a:r>
            <a:r>
              <a:rPr sz="2400" spc="-10" dirty="0">
                <a:latin typeface="Carlito"/>
                <a:cs typeface="Carlito"/>
              </a:rPr>
              <a:t>purchased </a:t>
            </a:r>
            <a:r>
              <a:rPr sz="2400" dirty="0">
                <a:latin typeface="Carlito"/>
                <a:cs typeface="Carlito"/>
              </a:rPr>
              <a:t>a long time </a:t>
            </a:r>
            <a:r>
              <a:rPr sz="2400" spc="-5" dirty="0">
                <a:latin typeface="Carlito"/>
                <a:cs typeface="Carlito"/>
              </a:rPr>
              <a:t>ago but </a:t>
            </a:r>
            <a:r>
              <a:rPr sz="2400" spc="-10" dirty="0">
                <a:latin typeface="Carlito"/>
                <a:cs typeface="Carlito"/>
              </a:rPr>
              <a:t>buys frequently </a:t>
            </a:r>
            <a:r>
              <a:rPr sz="2400" dirty="0">
                <a:latin typeface="Carlito"/>
                <a:cs typeface="Carlito"/>
              </a:rPr>
              <a:t>and  </a:t>
            </a:r>
            <a:r>
              <a:rPr sz="2400" spc="-5" dirty="0">
                <a:latin typeface="Carlito"/>
                <a:cs typeface="Carlito"/>
              </a:rPr>
              <a:t>spends </a:t>
            </a:r>
            <a:r>
              <a:rPr sz="2400" spc="-10" dirty="0">
                <a:latin typeface="Carlito"/>
                <a:cs typeface="Carlito"/>
              </a:rPr>
              <a:t>more. </a:t>
            </a:r>
            <a:r>
              <a:rPr sz="2400" dirty="0">
                <a:latin typeface="Carlito"/>
                <a:cs typeface="Carlito"/>
              </a:rPr>
              <a:t>And </a:t>
            </a:r>
            <a:r>
              <a:rPr sz="2400" spc="-5" dirty="0">
                <a:latin typeface="Carlito"/>
                <a:cs typeface="Carlito"/>
              </a:rPr>
              <a:t>so</a:t>
            </a:r>
            <a:r>
              <a:rPr sz="2400" spc="-25" dirty="0">
                <a:latin typeface="Carlito"/>
                <a:cs typeface="Carlito"/>
              </a:rPr>
              <a:t> </a:t>
            </a:r>
            <a:r>
              <a:rPr sz="2400" spc="-5" dirty="0">
                <a:latin typeface="Carlito"/>
                <a:cs typeface="Carlito"/>
              </a:rPr>
              <a:t>on.</a:t>
            </a:r>
            <a:endParaRPr sz="2400" dirty="0">
              <a:latin typeface="Carlito"/>
              <a:cs typeface="Carlito"/>
            </a:endParaRPr>
          </a:p>
        </p:txBody>
      </p:sp>
      <p:sp>
        <p:nvSpPr>
          <p:cNvPr id="1048659" name="object 5"/>
          <p:cNvSpPr/>
          <p:nvPr/>
        </p:nvSpPr>
        <p:spPr>
          <a:xfrm>
            <a:off x="11268456" y="103631"/>
            <a:ext cx="685800" cy="630936"/>
          </a:xfrm>
          <a:prstGeom prst="rect">
            <a:avLst/>
          </a:prstGeom>
          <a:blipFill>
            <a:blip r:embed="rId2" cstate="print"/>
            <a:stretch>
              <a:fillRect/>
            </a:stretch>
          </a:blipFill>
        </p:spPr>
        <p:txBody>
          <a:bodyPr wrap="square" lIns="0" tIns="0" rIns="0" bIns="0" rtlCol="0"/>
          <a:lstStyle/>
          <a:p>
            <a:endParaRPr/>
          </a:p>
        </p:txBody>
      </p:sp>
      <p:pic>
        <p:nvPicPr>
          <p:cNvPr id="2097165" name="Picture 6"/>
          <p:cNvPicPr>
            <a:picLocks noChangeAspect="1"/>
          </p:cNvPicPr>
          <p:nvPr/>
        </p:nvPicPr>
        <p:blipFill rotWithShape="1">
          <a:blip r:embed="rId3"/>
          <a:srcRect l="8125" t="43331" r="23125" b="23320"/>
          <a:stretch>
            <a:fillRect/>
          </a:stretch>
        </p:blipFill>
        <p:spPr>
          <a:xfrm>
            <a:off x="457200" y="4375278"/>
            <a:ext cx="11497056" cy="2286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8660" name="object 2"/>
          <p:cNvSpPr txBox="1">
            <a:spLocks noGrp="1"/>
          </p:cNvSpPr>
          <p:nvPr>
            <p:ph type="title"/>
          </p:nvPr>
        </p:nvSpPr>
        <p:spPr>
          <a:xfrm>
            <a:off x="3068192" y="202133"/>
            <a:ext cx="6060440" cy="505267"/>
          </a:xfrm>
          <a:prstGeom prst="rect">
            <a:avLst/>
          </a:prstGeom>
        </p:spPr>
        <p:txBody>
          <a:bodyPr vert="horz" wrap="square" lIns="0" tIns="12700" rIns="0" bIns="0" rtlCol="0">
            <a:spAutoFit/>
          </a:bodyPr>
          <a:lstStyle/>
          <a:p>
            <a:pPr marL="12700">
              <a:lnSpc>
                <a:spcPct val="100000"/>
              </a:lnSpc>
              <a:spcBef>
                <a:spcPts val="100"/>
              </a:spcBef>
            </a:pPr>
            <a:r>
              <a:rPr sz="3200" spc="-25" dirty="0">
                <a:solidFill>
                  <a:srgbClr val="FF0000"/>
                </a:solidFill>
              </a:rPr>
              <a:t>LOG</a:t>
            </a:r>
            <a:r>
              <a:rPr sz="3200" spc="-50" dirty="0">
                <a:solidFill>
                  <a:srgbClr val="FF0000"/>
                </a:solidFill>
              </a:rPr>
              <a:t> </a:t>
            </a:r>
            <a:r>
              <a:rPr sz="3200" spc="-20" dirty="0">
                <a:solidFill>
                  <a:srgbClr val="FF0000"/>
                </a:solidFill>
              </a:rPr>
              <a:t>TRANSFORMATION</a:t>
            </a:r>
          </a:p>
        </p:txBody>
      </p:sp>
      <p:sp>
        <p:nvSpPr>
          <p:cNvPr id="1048661" name="object 3"/>
          <p:cNvSpPr/>
          <p:nvPr/>
        </p:nvSpPr>
        <p:spPr>
          <a:xfrm>
            <a:off x="11268456" y="103631"/>
            <a:ext cx="685800" cy="630936"/>
          </a:xfrm>
          <a:prstGeom prst="rect">
            <a:avLst/>
          </a:prstGeom>
          <a:blipFill>
            <a:blip r:embed="rId2" cstate="print"/>
            <a:stretch>
              <a:fillRect/>
            </a:stretch>
          </a:blipFill>
        </p:spPr>
        <p:txBody>
          <a:bodyPr wrap="square" lIns="0" tIns="0" rIns="0" bIns="0" rtlCol="0"/>
          <a:lstStyle/>
          <a:p>
            <a:endParaRPr/>
          </a:p>
        </p:txBody>
      </p:sp>
      <p:sp>
        <p:nvSpPr>
          <p:cNvPr id="1048662" name="object 4"/>
          <p:cNvSpPr/>
          <p:nvPr/>
        </p:nvSpPr>
        <p:spPr>
          <a:xfrm>
            <a:off x="363058" y="776808"/>
            <a:ext cx="10508183" cy="3477522"/>
          </a:xfrm>
          <a:prstGeom prst="rect">
            <a:avLst/>
          </a:prstGeom>
          <a:blipFill>
            <a:blip r:embed="rId3" cstate="print"/>
            <a:stretch>
              <a:fillRect/>
            </a:stretch>
          </a:blipFill>
        </p:spPr>
        <p:txBody>
          <a:bodyPr wrap="square" lIns="0" tIns="0" rIns="0" bIns="0" rtlCol="0"/>
          <a:lstStyle/>
          <a:p>
            <a:endParaRPr/>
          </a:p>
        </p:txBody>
      </p:sp>
      <p:sp>
        <p:nvSpPr>
          <p:cNvPr id="1048663" name="object 5"/>
          <p:cNvSpPr txBox="1"/>
          <p:nvPr/>
        </p:nvSpPr>
        <p:spPr>
          <a:xfrm>
            <a:off x="366470" y="4883861"/>
            <a:ext cx="11673129" cy="2165349"/>
          </a:xfrm>
          <a:prstGeom prst="rect">
            <a:avLst/>
          </a:prstGeom>
        </p:spPr>
        <p:txBody>
          <a:bodyPr vert="horz" wrap="square" lIns="0" tIns="12700" rIns="0" bIns="0" rtlCol="0">
            <a:spAutoFit/>
          </a:bodyPr>
          <a:lstStyle/>
          <a:p>
            <a:pPr marL="355600" indent="-342900">
              <a:lnSpc>
                <a:spcPts val="2735"/>
              </a:lnSpc>
              <a:spcBef>
                <a:spcPts val="100"/>
              </a:spcBef>
              <a:buFont typeface="Wingdings"/>
              <a:buChar char=""/>
              <a:tabLst>
                <a:tab pos="354965" algn="l"/>
                <a:tab pos="355600" algn="l"/>
              </a:tabLst>
            </a:pPr>
            <a:r>
              <a:rPr sz="2400" spc="-5" dirty="0">
                <a:latin typeface="Carlito"/>
                <a:cs typeface="Carlito"/>
              </a:rPr>
              <a:t>After </a:t>
            </a:r>
            <a:r>
              <a:rPr sz="2400" dirty="0">
                <a:latin typeface="Carlito"/>
                <a:cs typeface="Carlito"/>
              </a:rPr>
              <a:t>applying log </a:t>
            </a:r>
            <a:r>
              <a:rPr sz="2400" spc="-15" dirty="0">
                <a:latin typeface="Carlito"/>
                <a:cs typeface="Carlito"/>
              </a:rPr>
              <a:t>transformation </a:t>
            </a:r>
            <a:r>
              <a:rPr sz="2400" spc="-10" dirty="0">
                <a:latin typeface="Carlito"/>
                <a:cs typeface="Carlito"/>
              </a:rPr>
              <a:t>now </a:t>
            </a:r>
            <a:r>
              <a:rPr sz="2400" dirty="0">
                <a:latin typeface="Carlito"/>
                <a:cs typeface="Carlito"/>
              </a:rPr>
              <a:t>the </a:t>
            </a:r>
            <a:r>
              <a:rPr sz="2400" spc="-5" dirty="0">
                <a:latin typeface="Carlito"/>
                <a:cs typeface="Carlito"/>
              </a:rPr>
              <a:t>distribution plot </a:t>
            </a:r>
            <a:r>
              <a:rPr sz="2400" spc="-10" dirty="0">
                <a:latin typeface="Carlito"/>
                <a:cs typeface="Carlito"/>
              </a:rPr>
              <a:t>looks </a:t>
            </a:r>
            <a:r>
              <a:rPr sz="2400" spc="-15" dirty="0">
                <a:latin typeface="Carlito"/>
                <a:cs typeface="Carlito"/>
              </a:rPr>
              <a:t>comparatively better</a:t>
            </a:r>
            <a:endParaRPr sz="2400" dirty="0">
              <a:latin typeface="Carlito"/>
              <a:cs typeface="Carlito"/>
            </a:endParaRPr>
          </a:p>
          <a:p>
            <a:pPr marL="355600">
              <a:lnSpc>
                <a:spcPts val="2735"/>
              </a:lnSpc>
            </a:pPr>
            <a:r>
              <a:rPr sz="2400" dirty="0">
                <a:latin typeface="Carlito"/>
                <a:cs typeface="Carlito"/>
              </a:rPr>
              <a:t>than </a:t>
            </a:r>
            <a:r>
              <a:rPr sz="2400" spc="-5" dirty="0">
                <a:latin typeface="Carlito"/>
                <a:cs typeface="Carlito"/>
              </a:rPr>
              <a:t>being</a:t>
            </a:r>
            <a:r>
              <a:rPr sz="2400" spc="-20" dirty="0">
                <a:latin typeface="Carlito"/>
                <a:cs typeface="Carlito"/>
              </a:rPr>
              <a:t> skewed.</a:t>
            </a:r>
            <a:endParaRPr sz="2400" dirty="0">
              <a:latin typeface="Carlito"/>
              <a:cs typeface="Carlito"/>
            </a:endParaRPr>
          </a:p>
          <a:p>
            <a:pPr marL="355600" marR="57785" indent="-342900">
              <a:lnSpc>
                <a:spcPts val="2590"/>
              </a:lnSpc>
              <a:spcBef>
                <a:spcPts val="1050"/>
              </a:spcBef>
              <a:buFont typeface="Wingdings"/>
              <a:buChar char=""/>
              <a:tabLst>
                <a:tab pos="354965" algn="l"/>
                <a:tab pos="355600" algn="l"/>
              </a:tabLst>
            </a:pPr>
            <a:r>
              <a:rPr sz="2400" spc="-45" dirty="0">
                <a:latin typeface="Carlito"/>
                <a:cs typeface="Carlito"/>
              </a:rPr>
              <a:t>We </a:t>
            </a:r>
            <a:r>
              <a:rPr sz="2400" spc="-5" dirty="0">
                <a:latin typeface="Carlito"/>
                <a:cs typeface="Carlito"/>
              </a:rPr>
              <a:t>use </a:t>
            </a:r>
            <a:r>
              <a:rPr sz="2400" dirty="0">
                <a:latin typeface="Carlito"/>
                <a:cs typeface="Carlito"/>
              </a:rPr>
              <a:t>log </a:t>
            </a:r>
            <a:r>
              <a:rPr sz="2400" spc="-15" dirty="0">
                <a:latin typeface="Carlito"/>
                <a:cs typeface="Carlito"/>
              </a:rPr>
              <a:t>transformation </a:t>
            </a:r>
            <a:r>
              <a:rPr sz="2400" dirty="0">
                <a:latin typeface="Carlito"/>
                <a:cs typeface="Carlito"/>
              </a:rPr>
              <a:t>when </a:t>
            </a:r>
            <a:r>
              <a:rPr sz="2400" spc="-5" dirty="0">
                <a:latin typeface="Carlito"/>
                <a:cs typeface="Carlito"/>
              </a:rPr>
              <a:t>our original </a:t>
            </a:r>
            <a:r>
              <a:rPr sz="2400" spc="-10" dirty="0">
                <a:latin typeface="Carlito"/>
                <a:cs typeface="Carlito"/>
              </a:rPr>
              <a:t>continuous </a:t>
            </a:r>
            <a:r>
              <a:rPr sz="2400" spc="-15" dirty="0">
                <a:latin typeface="Carlito"/>
                <a:cs typeface="Carlito"/>
              </a:rPr>
              <a:t>data </a:t>
            </a:r>
            <a:r>
              <a:rPr sz="2400" spc="-5" dirty="0">
                <a:latin typeface="Carlito"/>
                <a:cs typeface="Carlito"/>
              </a:rPr>
              <a:t>does </a:t>
            </a:r>
            <a:r>
              <a:rPr sz="2400" spc="-10" dirty="0">
                <a:latin typeface="Carlito"/>
                <a:cs typeface="Carlito"/>
              </a:rPr>
              <a:t>not </a:t>
            </a:r>
            <a:r>
              <a:rPr sz="2400" spc="-20" dirty="0">
                <a:latin typeface="Carlito"/>
                <a:cs typeface="Carlito"/>
              </a:rPr>
              <a:t>follow </a:t>
            </a:r>
            <a:r>
              <a:rPr sz="2400" dirty="0">
                <a:latin typeface="Carlito"/>
                <a:cs typeface="Carlito"/>
              </a:rPr>
              <a:t>the </a:t>
            </a:r>
            <a:r>
              <a:rPr sz="2400" spc="-5" dirty="0">
                <a:latin typeface="Carlito"/>
                <a:cs typeface="Carlito"/>
              </a:rPr>
              <a:t>bell  curve, </a:t>
            </a:r>
            <a:r>
              <a:rPr sz="2400" spc="-15" dirty="0">
                <a:latin typeface="Carlito"/>
                <a:cs typeface="Carlito"/>
              </a:rPr>
              <a:t>we </a:t>
            </a:r>
            <a:r>
              <a:rPr sz="2400" spc="-10" dirty="0">
                <a:latin typeface="Carlito"/>
                <a:cs typeface="Carlito"/>
              </a:rPr>
              <a:t>can </a:t>
            </a:r>
            <a:r>
              <a:rPr sz="2400" dirty="0">
                <a:latin typeface="Carlito"/>
                <a:cs typeface="Carlito"/>
              </a:rPr>
              <a:t>log </a:t>
            </a:r>
            <a:r>
              <a:rPr sz="2400" spc="-15" dirty="0">
                <a:latin typeface="Carlito"/>
                <a:cs typeface="Carlito"/>
              </a:rPr>
              <a:t>transform </a:t>
            </a:r>
            <a:r>
              <a:rPr sz="2400" dirty="0">
                <a:latin typeface="Carlito"/>
                <a:cs typeface="Carlito"/>
              </a:rPr>
              <a:t>this </a:t>
            </a:r>
            <a:r>
              <a:rPr sz="2400" spc="-15" dirty="0">
                <a:latin typeface="Carlito"/>
                <a:cs typeface="Carlito"/>
              </a:rPr>
              <a:t>data to </a:t>
            </a:r>
            <a:r>
              <a:rPr sz="2400" spc="-20" dirty="0">
                <a:latin typeface="Carlito"/>
                <a:cs typeface="Carlito"/>
              </a:rPr>
              <a:t>make </a:t>
            </a:r>
            <a:r>
              <a:rPr sz="2400" dirty="0">
                <a:latin typeface="Carlito"/>
                <a:cs typeface="Carlito"/>
              </a:rPr>
              <a:t>it as </a:t>
            </a:r>
            <a:r>
              <a:rPr sz="2400" spc="-5" dirty="0">
                <a:latin typeface="Carlito"/>
                <a:cs typeface="Carlito"/>
              </a:rPr>
              <a:t>“normal” </a:t>
            </a:r>
            <a:r>
              <a:rPr sz="2400" dirty="0">
                <a:latin typeface="Carlito"/>
                <a:cs typeface="Carlito"/>
              </a:rPr>
              <a:t>as </a:t>
            </a:r>
            <a:r>
              <a:rPr sz="2400" spc="-5" dirty="0">
                <a:latin typeface="Carlito"/>
                <a:cs typeface="Carlito"/>
              </a:rPr>
              <a:t>possible so </a:t>
            </a:r>
            <a:r>
              <a:rPr sz="2400" spc="-10" dirty="0">
                <a:latin typeface="Carlito"/>
                <a:cs typeface="Carlito"/>
              </a:rPr>
              <a:t>that </a:t>
            </a:r>
            <a:r>
              <a:rPr sz="2400" dirty="0">
                <a:latin typeface="Carlito"/>
                <a:cs typeface="Carlito"/>
              </a:rPr>
              <a:t>the  </a:t>
            </a:r>
            <a:r>
              <a:rPr sz="2400" spc="-5" dirty="0">
                <a:latin typeface="Carlito"/>
                <a:cs typeface="Carlito"/>
              </a:rPr>
              <a:t>analysis results </a:t>
            </a:r>
            <a:r>
              <a:rPr sz="2400" spc="-15" dirty="0">
                <a:latin typeface="Carlito"/>
                <a:cs typeface="Carlito"/>
              </a:rPr>
              <a:t>from </a:t>
            </a:r>
            <a:r>
              <a:rPr sz="2400" dirty="0">
                <a:latin typeface="Carlito"/>
                <a:cs typeface="Carlito"/>
              </a:rPr>
              <a:t>this </a:t>
            </a:r>
            <a:r>
              <a:rPr sz="2400" spc="-15" dirty="0">
                <a:latin typeface="Carlito"/>
                <a:cs typeface="Carlito"/>
              </a:rPr>
              <a:t>data </a:t>
            </a:r>
            <a:r>
              <a:rPr sz="2400" spc="-10" dirty="0">
                <a:latin typeface="Carlito"/>
                <a:cs typeface="Carlito"/>
              </a:rPr>
              <a:t>become more</a:t>
            </a:r>
            <a:r>
              <a:rPr sz="2400" spc="-60" dirty="0">
                <a:latin typeface="Carlito"/>
                <a:cs typeface="Carlito"/>
              </a:rPr>
              <a:t> </a:t>
            </a:r>
            <a:r>
              <a:rPr sz="2400" spc="-5" dirty="0">
                <a:latin typeface="Carlito"/>
                <a:cs typeface="Carlito"/>
              </a:rPr>
              <a:t>valid</a:t>
            </a:r>
            <a:r>
              <a:rPr sz="2400" spc="-5" dirty="0">
                <a:solidFill>
                  <a:srgbClr val="292929"/>
                </a:solidFill>
                <a:latin typeface="Carlito"/>
                <a:cs typeface="Carlito"/>
              </a:rPr>
              <a:t>.</a:t>
            </a:r>
            <a:endParaRPr sz="2400" dirty="0">
              <a:latin typeface="Carlito"/>
              <a:cs typeface="Carlito"/>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8664" name="object 2"/>
          <p:cNvSpPr txBox="1">
            <a:spLocks noGrp="1"/>
          </p:cNvSpPr>
          <p:nvPr>
            <p:ph type="title"/>
          </p:nvPr>
        </p:nvSpPr>
        <p:spPr>
          <a:xfrm>
            <a:off x="3936238" y="259460"/>
            <a:ext cx="4319270" cy="546101"/>
          </a:xfrm>
          <a:prstGeom prst="rect">
            <a:avLst/>
          </a:prstGeom>
        </p:spPr>
        <p:txBody>
          <a:bodyPr vert="horz" wrap="square" lIns="0" tIns="12700" rIns="0" bIns="0" rtlCol="0">
            <a:spAutoFit/>
          </a:bodyPr>
          <a:lstStyle/>
          <a:p>
            <a:pPr marL="12700">
              <a:lnSpc>
                <a:spcPct val="100000"/>
              </a:lnSpc>
              <a:spcBef>
                <a:spcPts val="100"/>
              </a:spcBef>
            </a:pPr>
            <a:r>
              <a:rPr dirty="0"/>
              <a:t>RFM</a:t>
            </a:r>
            <a:r>
              <a:rPr spc="-100" dirty="0"/>
              <a:t> </a:t>
            </a:r>
            <a:r>
              <a:rPr dirty="0"/>
              <a:t>MODELLING</a:t>
            </a:r>
          </a:p>
        </p:txBody>
      </p:sp>
      <p:sp>
        <p:nvSpPr>
          <p:cNvPr id="1048665" name="object 3"/>
          <p:cNvSpPr/>
          <p:nvPr/>
        </p:nvSpPr>
        <p:spPr>
          <a:xfrm>
            <a:off x="11268456" y="103631"/>
            <a:ext cx="685800" cy="630936"/>
          </a:xfrm>
          <a:prstGeom prst="rect">
            <a:avLst/>
          </a:prstGeom>
          <a:blipFill>
            <a:blip r:embed="rId2" cstate="print"/>
            <a:stretch>
              <a:fillRect/>
            </a:stretch>
          </a:blipFill>
        </p:spPr>
        <p:txBody>
          <a:bodyPr wrap="square" lIns="0" tIns="0" rIns="0" bIns="0" rtlCol="0"/>
          <a:lstStyle/>
          <a:p>
            <a:endParaRPr/>
          </a:p>
        </p:txBody>
      </p:sp>
      <p:sp>
        <p:nvSpPr>
          <p:cNvPr id="1048666" name="object 4"/>
          <p:cNvSpPr/>
          <p:nvPr/>
        </p:nvSpPr>
        <p:spPr>
          <a:xfrm>
            <a:off x="498637" y="947734"/>
            <a:ext cx="11164980" cy="3581332"/>
          </a:xfrm>
          <a:prstGeom prst="rect">
            <a:avLst/>
          </a:prstGeom>
          <a:blipFill>
            <a:blip r:embed="rId3" cstate="print"/>
            <a:stretch>
              <a:fillRect/>
            </a:stretch>
          </a:blipFill>
        </p:spPr>
        <p:txBody>
          <a:bodyPr wrap="square" lIns="0" tIns="0" rIns="0" bIns="0" rtlCol="0"/>
          <a:lstStyle/>
          <a:p>
            <a:endParaRPr/>
          </a:p>
        </p:txBody>
      </p:sp>
      <p:sp>
        <p:nvSpPr>
          <p:cNvPr id="1048667" name="object 5"/>
          <p:cNvSpPr txBox="1"/>
          <p:nvPr/>
        </p:nvSpPr>
        <p:spPr>
          <a:xfrm>
            <a:off x="515823" y="4667199"/>
            <a:ext cx="10963910" cy="1835150"/>
          </a:xfrm>
          <a:prstGeom prst="rect">
            <a:avLst/>
          </a:prstGeom>
        </p:spPr>
        <p:txBody>
          <a:bodyPr vert="horz" wrap="square" lIns="0" tIns="54610" rIns="0" bIns="0" rtlCol="0">
            <a:spAutoFit/>
          </a:bodyPr>
          <a:lstStyle/>
          <a:p>
            <a:pPr marL="355600" marR="5080" indent="-342900">
              <a:lnSpc>
                <a:spcPts val="2590"/>
              </a:lnSpc>
              <a:spcBef>
                <a:spcPts val="430"/>
              </a:spcBef>
              <a:buFont typeface="Wingdings"/>
              <a:buChar char=""/>
              <a:tabLst>
                <a:tab pos="354965" algn="l"/>
                <a:tab pos="355600" algn="l"/>
              </a:tabLst>
            </a:pPr>
            <a:r>
              <a:rPr sz="2400" spc="-5" dirty="0">
                <a:latin typeface="Carlito"/>
                <a:cs typeface="Carlito"/>
              </a:rPr>
              <a:t>Earlier </a:t>
            </a:r>
            <a:r>
              <a:rPr sz="2400" dirty="0">
                <a:latin typeface="Carlito"/>
                <a:cs typeface="Carlito"/>
              </a:rPr>
              <a:t>the </a:t>
            </a:r>
            <a:r>
              <a:rPr sz="2400" spc="-5" dirty="0">
                <a:latin typeface="Carlito"/>
                <a:cs typeface="Carlito"/>
              </a:rPr>
              <a:t>distributions of </a:t>
            </a:r>
            <a:r>
              <a:rPr sz="2400" spc="-25" dirty="0">
                <a:latin typeface="Carlito"/>
                <a:cs typeface="Carlito"/>
              </a:rPr>
              <a:t>Recency, </a:t>
            </a:r>
            <a:r>
              <a:rPr sz="2400" spc="-5" dirty="0">
                <a:latin typeface="Carlito"/>
                <a:cs typeface="Carlito"/>
              </a:rPr>
              <a:t>Frequency </a:t>
            </a:r>
            <a:r>
              <a:rPr sz="2400" dirty="0">
                <a:latin typeface="Carlito"/>
                <a:cs typeface="Carlito"/>
              </a:rPr>
              <a:t>and </a:t>
            </a:r>
            <a:r>
              <a:rPr sz="2400" spc="-5" dirty="0">
                <a:latin typeface="Carlito"/>
                <a:cs typeface="Carlito"/>
              </a:rPr>
              <a:t>Monetary columns </a:t>
            </a:r>
            <a:r>
              <a:rPr sz="2400" spc="-15" dirty="0">
                <a:latin typeface="Carlito"/>
                <a:cs typeface="Carlito"/>
              </a:rPr>
              <a:t>were </a:t>
            </a:r>
            <a:r>
              <a:rPr sz="2400" spc="-5" dirty="0">
                <a:latin typeface="Carlito"/>
                <a:cs typeface="Carlito"/>
              </a:rPr>
              <a:t>positively  </a:t>
            </a:r>
            <a:r>
              <a:rPr sz="2400" spc="-20" dirty="0">
                <a:latin typeface="Carlito"/>
                <a:cs typeface="Carlito"/>
              </a:rPr>
              <a:t>skewed </a:t>
            </a:r>
            <a:r>
              <a:rPr sz="2400" spc="-5" dirty="0">
                <a:latin typeface="Carlito"/>
                <a:cs typeface="Carlito"/>
              </a:rPr>
              <a:t>but </a:t>
            </a:r>
            <a:r>
              <a:rPr sz="2400" spc="-10" dirty="0">
                <a:latin typeface="Carlito"/>
                <a:cs typeface="Carlito"/>
              </a:rPr>
              <a:t>after </a:t>
            </a:r>
            <a:r>
              <a:rPr sz="2400" dirty="0">
                <a:latin typeface="Carlito"/>
                <a:cs typeface="Carlito"/>
              </a:rPr>
              <a:t>applying </a:t>
            </a:r>
            <a:r>
              <a:rPr sz="2400" spc="-5" dirty="0">
                <a:latin typeface="Carlito"/>
                <a:cs typeface="Carlito"/>
              </a:rPr>
              <a:t>log </a:t>
            </a:r>
            <a:r>
              <a:rPr sz="2400" spc="-15" dirty="0">
                <a:latin typeface="Carlito"/>
                <a:cs typeface="Carlito"/>
              </a:rPr>
              <a:t>transformation, </a:t>
            </a:r>
            <a:r>
              <a:rPr sz="2400" dirty="0">
                <a:latin typeface="Carlito"/>
                <a:cs typeface="Carlito"/>
              </a:rPr>
              <a:t>the </a:t>
            </a:r>
            <a:r>
              <a:rPr sz="2400" spc="-5" dirty="0">
                <a:latin typeface="Carlito"/>
                <a:cs typeface="Carlito"/>
              </a:rPr>
              <a:t>distributions </a:t>
            </a:r>
            <a:r>
              <a:rPr sz="2400" dirty="0">
                <a:latin typeface="Carlito"/>
                <a:cs typeface="Carlito"/>
              </a:rPr>
              <a:t>appear </a:t>
            </a:r>
            <a:r>
              <a:rPr sz="2400" spc="-15" dirty="0">
                <a:latin typeface="Carlito"/>
                <a:cs typeface="Carlito"/>
              </a:rPr>
              <a:t>to </a:t>
            </a:r>
            <a:r>
              <a:rPr sz="2400" spc="-5" dirty="0">
                <a:latin typeface="Carlito"/>
                <a:cs typeface="Carlito"/>
              </a:rPr>
              <a:t>be  </a:t>
            </a:r>
            <a:r>
              <a:rPr sz="2400" spc="-10" dirty="0">
                <a:latin typeface="Carlito"/>
                <a:cs typeface="Carlito"/>
              </a:rPr>
              <a:t>symmetrical </a:t>
            </a:r>
            <a:r>
              <a:rPr sz="2400" dirty="0">
                <a:latin typeface="Carlito"/>
                <a:cs typeface="Carlito"/>
              </a:rPr>
              <a:t>and </a:t>
            </a:r>
            <a:r>
              <a:rPr sz="2400" spc="-5" dirty="0">
                <a:latin typeface="Carlito"/>
                <a:cs typeface="Carlito"/>
              </a:rPr>
              <a:t>normally</a:t>
            </a:r>
            <a:r>
              <a:rPr sz="2400" spc="-50" dirty="0">
                <a:latin typeface="Carlito"/>
                <a:cs typeface="Carlito"/>
              </a:rPr>
              <a:t> </a:t>
            </a:r>
            <a:r>
              <a:rPr sz="2400" spc="-10" dirty="0">
                <a:latin typeface="Carlito"/>
                <a:cs typeface="Carlito"/>
              </a:rPr>
              <a:t>distributed.</a:t>
            </a:r>
            <a:endParaRPr sz="2400">
              <a:latin typeface="Carlito"/>
              <a:cs typeface="Carlito"/>
            </a:endParaRPr>
          </a:p>
          <a:p>
            <a:pPr marL="355600" marR="612140" indent="-342900">
              <a:lnSpc>
                <a:spcPts val="2590"/>
              </a:lnSpc>
              <a:spcBef>
                <a:spcPts val="1005"/>
              </a:spcBef>
              <a:buFont typeface="Wingdings"/>
              <a:buChar char=""/>
              <a:tabLst>
                <a:tab pos="354965" algn="l"/>
                <a:tab pos="355600" algn="l"/>
              </a:tabLst>
            </a:pPr>
            <a:r>
              <a:rPr sz="2400" dirty="0">
                <a:latin typeface="Carlito"/>
                <a:cs typeface="Carlito"/>
              </a:rPr>
              <a:t>It will </a:t>
            </a:r>
            <a:r>
              <a:rPr sz="2400" spc="-5" dirty="0">
                <a:latin typeface="Carlito"/>
                <a:cs typeface="Carlito"/>
              </a:rPr>
              <a:t>be </a:t>
            </a:r>
            <a:r>
              <a:rPr sz="2400" spc="-10" dirty="0">
                <a:latin typeface="Carlito"/>
                <a:cs typeface="Carlito"/>
              </a:rPr>
              <a:t>more </a:t>
            </a:r>
            <a:r>
              <a:rPr sz="2400" spc="-5" dirty="0">
                <a:latin typeface="Carlito"/>
                <a:cs typeface="Carlito"/>
              </a:rPr>
              <a:t>suitable </a:t>
            </a:r>
            <a:r>
              <a:rPr sz="2400" spc="-15" dirty="0">
                <a:latin typeface="Carlito"/>
                <a:cs typeface="Carlito"/>
              </a:rPr>
              <a:t>to </a:t>
            </a:r>
            <a:r>
              <a:rPr sz="2400" spc="-5" dirty="0">
                <a:latin typeface="Carlito"/>
                <a:cs typeface="Carlito"/>
              </a:rPr>
              <a:t>use </a:t>
            </a:r>
            <a:r>
              <a:rPr sz="2400" dirty="0">
                <a:latin typeface="Carlito"/>
                <a:cs typeface="Carlito"/>
              </a:rPr>
              <a:t>the </a:t>
            </a:r>
            <a:r>
              <a:rPr sz="2400" spc="-15" dirty="0">
                <a:latin typeface="Carlito"/>
                <a:cs typeface="Carlito"/>
              </a:rPr>
              <a:t>transformed features </a:t>
            </a:r>
            <a:r>
              <a:rPr sz="2400" spc="-20" dirty="0">
                <a:latin typeface="Carlito"/>
                <a:cs typeface="Carlito"/>
              </a:rPr>
              <a:t>for </a:t>
            </a:r>
            <a:r>
              <a:rPr sz="2400" spc="-15" dirty="0">
                <a:latin typeface="Carlito"/>
                <a:cs typeface="Carlito"/>
              </a:rPr>
              <a:t>better </a:t>
            </a:r>
            <a:r>
              <a:rPr sz="2400" spc="-10" dirty="0">
                <a:latin typeface="Carlito"/>
                <a:cs typeface="Carlito"/>
              </a:rPr>
              <a:t>visualization </a:t>
            </a:r>
            <a:r>
              <a:rPr sz="2400" spc="-5" dirty="0">
                <a:latin typeface="Carlito"/>
                <a:cs typeface="Carlito"/>
              </a:rPr>
              <a:t>of  </a:t>
            </a:r>
            <a:r>
              <a:rPr sz="2400" spc="-15" dirty="0">
                <a:latin typeface="Carlito"/>
                <a:cs typeface="Carlito"/>
              </a:rPr>
              <a:t>clusters.</a:t>
            </a:r>
            <a:endParaRPr sz="2400">
              <a:latin typeface="Carlito"/>
              <a:cs typeface="Carlito"/>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8" name="Title 1"/>
          <p:cNvSpPr>
            <a:spLocks noGrp="1"/>
          </p:cNvSpPr>
          <p:nvPr>
            <p:ph type="title"/>
          </p:nvPr>
        </p:nvSpPr>
        <p:spPr>
          <a:xfrm>
            <a:off x="2409189" y="243332"/>
            <a:ext cx="7373620" cy="533400"/>
          </a:xfrm>
        </p:spPr>
        <p:txBody>
          <a:bodyPr/>
          <a:lstStyle/>
          <a:p>
            <a:r>
              <a:rPr lang="en-IN" dirty="0" smtClean="0">
                <a:solidFill>
                  <a:srgbClr val="FF0000"/>
                </a:solidFill>
              </a:rPr>
              <a:t>Normal Distribution for RFM</a:t>
            </a:r>
            <a:endParaRPr lang="en-IN" dirty="0">
              <a:solidFill>
                <a:srgbClr val="FF0000"/>
              </a:solidFill>
            </a:endParaRPr>
          </a:p>
        </p:txBody>
      </p:sp>
      <p:pic>
        <p:nvPicPr>
          <p:cNvPr id="2097166" name="Picture 2"/>
          <p:cNvPicPr>
            <a:picLocks noChangeAspect="1" noChangeArrowheads="1"/>
          </p:cNvPicPr>
          <p:nvPr/>
        </p:nvPicPr>
        <p:blipFill>
          <a:blip r:embed="rId2"/>
          <a:srcRect/>
          <a:stretch>
            <a:fillRect/>
          </a:stretch>
        </p:blipFill>
        <p:spPr bwMode="auto">
          <a:xfrm>
            <a:off x="228600" y="1066800"/>
            <a:ext cx="11658600" cy="5715000"/>
          </a:xfrm>
          <a:prstGeom prst="rect">
            <a:avLst/>
          </a:prstGeom>
          <a:noFill/>
        </p:spPr>
      </p:pic>
      <p:sp>
        <p:nvSpPr>
          <p:cNvPr id="4" name="object 3"/>
          <p:cNvSpPr/>
          <p:nvPr/>
        </p:nvSpPr>
        <p:spPr>
          <a:xfrm>
            <a:off x="11268456" y="103631"/>
            <a:ext cx="685800" cy="630936"/>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9" name="Title 1"/>
          <p:cNvSpPr>
            <a:spLocks noGrp="1"/>
          </p:cNvSpPr>
          <p:nvPr>
            <p:ph type="title"/>
          </p:nvPr>
        </p:nvSpPr>
        <p:spPr>
          <a:xfrm>
            <a:off x="1447800" y="152400"/>
            <a:ext cx="8335011" cy="553998"/>
          </a:xfrm>
        </p:spPr>
        <p:txBody>
          <a:bodyPr/>
          <a:lstStyle/>
          <a:p>
            <a:r>
              <a:rPr lang="en-IN" dirty="0" smtClean="0">
                <a:solidFill>
                  <a:srgbClr val="FF0000"/>
                </a:solidFill>
              </a:rPr>
              <a:t>RFM - Loyalty </a:t>
            </a:r>
            <a:r>
              <a:rPr lang="en-IN" dirty="0">
                <a:solidFill>
                  <a:srgbClr val="FF0000"/>
                </a:solidFill>
              </a:rPr>
              <a:t>level of Customers</a:t>
            </a:r>
          </a:p>
        </p:txBody>
      </p:sp>
      <p:pic>
        <p:nvPicPr>
          <p:cNvPr id="2097167" name="Picture 2"/>
          <p:cNvPicPr>
            <a:picLocks noChangeAspect="1" noChangeArrowheads="1"/>
          </p:cNvPicPr>
          <p:nvPr/>
        </p:nvPicPr>
        <p:blipFill>
          <a:blip r:embed="rId2"/>
          <a:srcRect/>
          <a:stretch>
            <a:fillRect/>
          </a:stretch>
        </p:blipFill>
        <p:spPr bwMode="auto">
          <a:xfrm>
            <a:off x="152400" y="914400"/>
            <a:ext cx="7373620" cy="5715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48670" name="TextBox 2"/>
          <p:cNvSpPr txBox="1"/>
          <p:nvPr/>
        </p:nvSpPr>
        <p:spPr>
          <a:xfrm>
            <a:off x="7772400" y="2057400"/>
            <a:ext cx="4423876" cy="4015740"/>
          </a:xfrm>
          <a:prstGeom prst="rect">
            <a:avLst/>
          </a:prstGeom>
          <a:noFill/>
        </p:spPr>
        <p:txBody>
          <a:bodyPr wrap="square" rtlCol="0">
            <a:spAutoFit/>
          </a:bodyPr>
          <a:lstStyle/>
          <a:p>
            <a:pPr marL="285750" indent="-285750">
              <a:buFont typeface="Arial" panose="020B0604020202020204" pitchFamily="34" charset="0"/>
              <a:buChar char="•"/>
            </a:pPr>
            <a:r>
              <a:rPr lang="en-IN" sz="2000" dirty="0"/>
              <a:t>According </a:t>
            </a:r>
            <a:r>
              <a:rPr lang="en-IN" sz="2000" dirty="0" smtClean="0"/>
              <a:t>to </a:t>
            </a:r>
            <a:r>
              <a:rPr lang="en-IN" sz="2000" dirty="0" err="1" smtClean="0"/>
              <a:t>RFM_Customer_Loyal_level</a:t>
            </a:r>
            <a:r>
              <a:rPr lang="en-IN" sz="2000" dirty="0" smtClean="0"/>
              <a:t> Grade-A  </a:t>
            </a:r>
            <a:r>
              <a:rPr lang="en-IN" sz="2000" dirty="0"/>
              <a:t>and Grade-C loyalty of customers are high in the count of </a:t>
            </a:r>
            <a:r>
              <a:rPr lang="en-IN" sz="2000" dirty="0" smtClean="0"/>
              <a:t>1200 </a:t>
            </a:r>
            <a:r>
              <a:rPr lang="en-IN" sz="2000" dirty="0"/>
              <a:t>and above .</a:t>
            </a:r>
          </a:p>
          <a:p>
            <a:endParaRPr lang="en-IN" sz="2000" dirty="0"/>
          </a:p>
          <a:p>
            <a:endParaRPr lang="en-IN" sz="2000" dirty="0"/>
          </a:p>
          <a:p>
            <a:pPr marL="285750" indent="-285750">
              <a:buFont typeface="Arial" panose="020B0604020202020204" pitchFamily="34" charset="0"/>
              <a:buChar char="•"/>
            </a:pPr>
            <a:r>
              <a:rPr lang="en-IN" sz="2000" dirty="0"/>
              <a:t>Grade –B  loyalty customers were nearly 850.</a:t>
            </a:r>
          </a:p>
          <a:p>
            <a:endParaRPr lang="en-IN" sz="2000" dirty="0"/>
          </a:p>
          <a:p>
            <a:pPr marL="285750" indent="-285750">
              <a:buFont typeface="Arial" panose="020B0604020202020204" pitchFamily="34" charset="0"/>
              <a:buChar char="•"/>
            </a:pPr>
            <a:r>
              <a:rPr lang="en-IN" sz="2000" dirty="0"/>
              <a:t>Grade-c loyalty customers were nearly 800.</a:t>
            </a:r>
          </a:p>
          <a:p>
            <a:endParaRPr lang="en-IN"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8671" name="object 2"/>
          <p:cNvSpPr txBox="1">
            <a:spLocks noGrp="1"/>
          </p:cNvSpPr>
          <p:nvPr>
            <p:ph type="title"/>
          </p:nvPr>
        </p:nvSpPr>
        <p:spPr>
          <a:xfrm>
            <a:off x="2277236" y="202133"/>
            <a:ext cx="7637145" cy="546100"/>
          </a:xfrm>
          <a:prstGeom prst="rect">
            <a:avLst/>
          </a:prstGeom>
        </p:spPr>
        <p:txBody>
          <a:bodyPr vert="horz" wrap="square" lIns="0" tIns="12700" rIns="0" bIns="0" rtlCol="0">
            <a:spAutoFit/>
          </a:bodyPr>
          <a:lstStyle/>
          <a:p>
            <a:pPr marL="12700">
              <a:lnSpc>
                <a:spcPct val="100000"/>
              </a:lnSpc>
              <a:spcBef>
                <a:spcPts val="100"/>
              </a:spcBef>
            </a:pPr>
            <a:r>
              <a:rPr spc="-15" dirty="0">
                <a:solidFill>
                  <a:srgbClr val="FF0000"/>
                </a:solidFill>
              </a:rPr>
              <a:t>CLUSTERING</a:t>
            </a:r>
            <a:r>
              <a:rPr spc="-40" dirty="0">
                <a:solidFill>
                  <a:srgbClr val="FF0000"/>
                </a:solidFill>
              </a:rPr>
              <a:t> </a:t>
            </a:r>
            <a:r>
              <a:rPr spc="-5" dirty="0">
                <a:solidFill>
                  <a:srgbClr val="FF0000"/>
                </a:solidFill>
              </a:rPr>
              <a:t>PREREQUISITES</a:t>
            </a:r>
          </a:p>
        </p:txBody>
      </p:sp>
      <p:sp>
        <p:nvSpPr>
          <p:cNvPr id="1048672" name="object 3"/>
          <p:cNvSpPr/>
          <p:nvPr/>
        </p:nvSpPr>
        <p:spPr>
          <a:xfrm>
            <a:off x="11268456" y="103631"/>
            <a:ext cx="685800" cy="630936"/>
          </a:xfrm>
          <a:prstGeom prst="rect">
            <a:avLst/>
          </a:prstGeom>
          <a:blipFill>
            <a:blip r:embed="rId2" cstate="print"/>
            <a:stretch>
              <a:fillRect/>
            </a:stretch>
          </a:blipFill>
        </p:spPr>
        <p:txBody>
          <a:bodyPr wrap="square" lIns="0" tIns="0" rIns="0" bIns="0" rtlCol="0"/>
          <a:lstStyle/>
          <a:p>
            <a:endParaRPr/>
          </a:p>
        </p:txBody>
      </p:sp>
      <p:sp>
        <p:nvSpPr>
          <p:cNvPr id="1048673" name="object 4"/>
          <p:cNvSpPr txBox="1"/>
          <p:nvPr/>
        </p:nvSpPr>
        <p:spPr>
          <a:xfrm>
            <a:off x="876401" y="1172666"/>
            <a:ext cx="10260965" cy="3206115"/>
          </a:xfrm>
          <a:prstGeom prst="rect">
            <a:avLst/>
          </a:prstGeom>
        </p:spPr>
        <p:txBody>
          <a:bodyPr vert="horz" wrap="square" lIns="0" tIns="12700" rIns="0" bIns="0" rtlCol="0">
            <a:spAutoFit/>
          </a:bodyPr>
          <a:lstStyle/>
          <a:p>
            <a:pPr marL="355600" indent="-342900">
              <a:lnSpc>
                <a:spcPts val="2735"/>
              </a:lnSpc>
              <a:spcBef>
                <a:spcPts val="100"/>
              </a:spcBef>
              <a:buFont typeface="Wingdings"/>
              <a:buChar char=""/>
              <a:tabLst>
                <a:tab pos="354965" algn="l"/>
                <a:tab pos="355600" algn="l"/>
              </a:tabLst>
            </a:pPr>
            <a:r>
              <a:rPr sz="2400" spc="-10" dirty="0">
                <a:latin typeface="Carlito"/>
                <a:cs typeface="Carlito"/>
              </a:rPr>
              <a:t>Defining </a:t>
            </a:r>
            <a:r>
              <a:rPr sz="2400" dirty="0">
                <a:latin typeface="Carlito"/>
                <a:cs typeface="Carlito"/>
              </a:rPr>
              <a:t>the X </a:t>
            </a:r>
            <a:r>
              <a:rPr sz="2400" spc="-5" dirty="0">
                <a:latin typeface="Carlito"/>
                <a:cs typeface="Carlito"/>
              </a:rPr>
              <a:t>variables </a:t>
            </a:r>
            <a:r>
              <a:rPr sz="2400" dirty="0">
                <a:latin typeface="Carlito"/>
                <a:cs typeface="Carlito"/>
              </a:rPr>
              <a:t>i.e. the </a:t>
            </a:r>
            <a:r>
              <a:rPr sz="2400" spc="-5" dirty="0">
                <a:latin typeface="Carlito"/>
                <a:cs typeface="Carlito"/>
              </a:rPr>
              <a:t>log </a:t>
            </a:r>
            <a:r>
              <a:rPr sz="2400" spc="-15" dirty="0">
                <a:latin typeface="Carlito"/>
                <a:cs typeface="Carlito"/>
              </a:rPr>
              <a:t>transformed </a:t>
            </a:r>
            <a:r>
              <a:rPr sz="2400" spc="-25" dirty="0">
                <a:latin typeface="Carlito"/>
                <a:cs typeface="Carlito"/>
              </a:rPr>
              <a:t>Recency, </a:t>
            </a:r>
            <a:r>
              <a:rPr sz="2400" spc="-5" dirty="0">
                <a:latin typeface="Carlito"/>
                <a:cs typeface="Carlito"/>
              </a:rPr>
              <a:t>Frequency</a:t>
            </a:r>
            <a:r>
              <a:rPr sz="2400" spc="-40" dirty="0">
                <a:latin typeface="Carlito"/>
                <a:cs typeface="Carlito"/>
              </a:rPr>
              <a:t> </a:t>
            </a:r>
            <a:r>
              <a:rPr sz="2400" dirty="0">
                <a:latin typeface="Carlito"/>
                <a:cs typeface="Carlito"/>
              </a:rPr>
              <a:t>and</a:t>
            </a:r>
            <a:endParaRPr sz="2400">
              <a:latin typeface="Carlito"/>
              <a:cs typeface="Carlito"/>
            </a:endParaRPr>
          </a:p>
          <a:p>
            <a:pPr marL="355600">
              <a:lnSpc>
                <a:spcPts val="2735"/>
              </a:lnSpc>
            </a:pPr>
            <a:r>
              <a:rPr sz="2400" spc="-5" dirty="0">
                <a:latin typeface="Carlito"/>
                <a:cs typeface="Carlito"/>
              </a:rPr>
              <a:t>Monetary</a:t>
            </a:r>
            <a:r>
              <a:rPr sz="2400" spc="-25" dirty="0">
                <a:latin typeface="Carlito"/>
                <a:cs typeface="Carlito"/>
              </a:rPr>
              <a:t> </a:t>
            </a:r>
            <a:r>
              <a:rPr sz="2400" spc="-10" dirty="0">
                <a:latin typeface="Carlito"/>
                <a:cs typeface="Carlito"/>
              </a:rPr>
              <a:t>values.</a:t>
            </a:r>
            <a:endParaRPr sz="2400">
              <a:latin typeface="Carlito"/>
              <a:cs typeface="Carlito"/>
            </a:endParaRPr>
          </a:p>
          <a:p>
            <a:pPr marL="355600" marR="5080" indent="-342900">
              <a:lnSpc>
                <a:spcPct val="90000"/>
              </a:lnSpc>
              <a:spcBef>
                <a:spcPts val="1010"/>
              </a:spcBef>
              <a:buFont typeface="Wingdings"/>
              <a:buChar char=""/>
              <a:tabLst>
                <a:tab pos="354965" algn="l"/>
                <a:tab pos="355600" algn="l"/>
              </a:tabLst>
            </a:pPr>
            <a:r>
              <a:rPr sz="2400" dirty="0">
                <a:latin typeface="Carlito"/>
                <a:cs typeface="Carlito"/>
              </a:rPr>
              <a:t>Applied </a:t>
            </a:r>
            <a:r>
              <a:rPr sz="2400" spc="-10" dirty="0">
                <a:latin typeface="Carlito"/>
                <a:cs typeface="Carlito"/>
              </a:rPr>
              <a:t>StandardScaler </a:t>
            </a:r>
            <a:r>
              <a:rPr sz="2400" spc="-5" dirty="0">
                <a:latin typeface="Carlito"/>
                <a:cs typeface="Carlito"/>
              </a:rPr>
              <a:t>on </a:t>
            </a:r>
            <a:r>
              <a:rPr sz="2400" dirty="0">
                <a:latin typeface="Carlito"/>
                <a:cs typeface="Carlito"/>
              </a:rPr>
              <a:t>X </a:t>
            </a:r>
            <a:r>
              <a:rPr sz="2400" spc="-10" dirty="0">
                <a:latin typeface="Carlito"/>
                <a:cs typeface="Carlito"/>
              </a:rPr>
              <a:t>variables. Standard </a:t>
            </a:r>
            <a:r>
              <a:rPr sz="2400" spc="-5" dirty="0">
                <a:latin typeface="Carlito"/>
                <a:cs typeface="Carlito"/>
              </a:rPr>
              <a:t>Scaler helps </a:t>
            </a:r>
            <a:r>
              <a:rPr sz="2400" spc="-15" dirty="0">
                <a:latin typeface="Carlito"/>
                <a:cs typeface="Carlito"/>
              </a:rPr>
              <a:t>to </a:t>
            </a:r>
            <a:r>
              <a:rPr sz="2400" spc="-10" dirty="0">
                <a:latin typeface="Carlito"/>
                <a:cs typeface="Carlito"/>
              </a:rPr>
              <a:t>get </a:t>
            </a:r>
            <a:r>
              <a:rPr sz="2400" spc="-15" dirty="0">
                <a:latin typeface="Carlito"/>
                <a:cs typeface="Carlito"/>
              </a:rPr>
              <a:t>standardized  </a:t>
            </a:r>
            <a:r>
              <a:rPr sz="2400" spc="-5" dirty="0">
                <a:latin typeface="Carlito"/>
                <a:cs typeface="Carlito"/>
              </a:rPr>
              <a:t>distribution, </a:t>
            </a:r>
            <a:r>
              <a:rPr sz="2400" dirty="0">
                <a:latin typeface="Carlito"/>
                <a:cs typeface="Carlito"/>
              </a:rPr>
              <a:t>with a </a:t>
            </a:r>
            <a:r>
              <a:rPr sz="2400" spc="-20" dirty="0">
                <a:latin typeface="Carlito"/>
                <a:cs typeface="Carlito"/>
              </a:rPr>
              <a:t>zero </a:t>
            </a:r>
            <a:r>
              <a:rPr sz="2400" dirty="0">
                <a:latin typeface="Carlito"/>
                <a:cs typeface="Carlito"/>
              </a:rPr>
              <a:t>mean and </a:t>
            </a:r>
            <a:r>
              <a:rPr sz="2400" spc="-15" dirty="0">
                <a:latin typeface="Carlito"/>
                <a:cs typeface="Carlito"/>
              </a:rPr>
              <a:t>standard </a:t>
            </a:r>
            <a:r>
              <a:rPr sz="2400" spc="-5" dirty="0">
                <a:latin typeface="Carlito"/>
                <a:cs typeface="Carlito"/>
              </a:rPr>
              <a:t>deviation of one (unit variance). </a:t>
            </a:r>
            <a:r>
              <a:rPr sz="2400" dirty="0">
                <a:latin typeface="Carlito"/>
                <a:cs typeface="Carlito"/>
              </a:rPr>
              <a:t>It  </a:t>
            </a:r>
            <a:r>
              <a:rPr sz="2400" spc="-15" dirty="0">
                <a:latin typeface="Carlito"/>
                <a:cs typeface="Carlito"/>
              </a:rPr>
              <a:t>standardizes features </a:t>
            </a:r>
            <a:r>
              <a:rPr sz="2400" spc="-10" dirty="0">
                <a:latin typeface="Carlito"/>
                <a:cs typeface="Carlito"/>
              </a:rPr>
              <a:t>by subtracting </a:t>
            </a:r>
            <a:r>
              <a:rPr sz="2400" dirty="0">
                <a:latin typeface="Carlito"/>
                <a:cs typeface="Carlito"/>
              </a:rPr>
              <a:t>the mean </a:t>
            </a:r>
            <a:r>
              <a:rPr sz="2400" spc="-10" dirty="0">
                <a:latin typeface="Carlito"/>
                <a:cs typeface="Carlito"/>
              </a:rPr>
              <a:t>value </a:t>
            </a:r>
            <a:r>
              <a:rPr sz="2400" spc="-15" dirty="0">
                <a:latin typeface="Carlito"/>
                <a:cs typeface="Carlito"/>
              </a:rPr>
              <a:t>from </a:t>
            </a:r>
            <a:r>
              <a:rPr sz="2400" dirty="0">
                <a:latin typeface="Carlito"/>
                <a:cs typeface="Carlito"/>
              </a:rPr>
              <a:t>the </a:t>
            </a:r>
            <a:r>
              <a:rPr sz="2400" spc="-20" dirty="0">
                <a:latin typeface="Carlito"/>
                <a:cs typeface="Carlito"/>
              </a:rPr>
              <a:t>feature </a:t>
            </a:r>
            <a:r>
              <a:rPr sz="2400" dirty="0">
                <a:latin typeface="Carlito"/>
                <a:cs typeface="Carlito"/>
              </a:rPr>
              <a:t>and then  </a:t>
            </a:r>
            <a:r>
              <a:rPr sz="2400" spc="-5" dirty="0">
                <a:latin typeface="Carlito"/>
                <a:cs typeface="Carlito"/>
              </a:rPr>
              <a:t>dividing </a:t>
            </a:r>
            <a:r>
              <a:rPr sz="2400" dirty="0">
                <a:latin typeface="Carlito"/>
                <a:cs typeface="Carlito"/>
              </a:rPr>
              <a:t>the </a:t>
            </a:r>
            <a:r>
              <a:rPr sz="2400" spc="-10" dirty="0">
                <a:latin typeface="Carlito"/>
                <a:cs typeface="Carlito"/>
              </a:rPr>
              <a:t>result by </a:t>
            </a:r>
            <a:r>
              <a:rPr sz="2400" spc="-20" dirty="0">
                <a:latin typeface="Carlito"/>
                <a:cs typeface="Carlito"/>
              </a:rPr>
              <a:t>feature </a:t>
            </a:r>
            <a:r>
              <a:rPr sz="2400" spc="-15" dirty="0">
                <a:latin typeface="Carlito"/>
                <a:cs typeface="Carlito"/>
              </a:rPr>
              <a:t>standard</a:t>
            </a:r>
            <a:r>
              <a:rPr sz="2400" spc="5" dirty="0">
                <a:latin typeface="Carlito"/>
                <a:cs typeface="Carlito"/>
              </a:rPr>
              <a:t> </a:t>
            </a:r>
            <a:r>
              <a:rPr sz="2400" spc="-5" dirty="0">
                <a:latin typeface="Carlito"/>
                <a:cs typeface="Carlito"/>
              </a:rPr>
              <a:t>deviation.</a:t>
            </a:r>
            <a:endParaRPr sz="2400">
              <a:latin typeface="Carlito"/>
              <a:cs typeface="Carlito"/>
            </a:endParaRPr>
          </a:p>
          <a:p>
            <a:pPr marL="355600" marR="1130300" indent="-342900">
              <a:lnSpc>
                <a:spcPts val="2590"/>
              </a:lnSpc>
              <a:spcBef>
                <a:spcPts val="1035"/>
              </a:spcBef>
              <a:buFont typeface="Wingdings"/>
              <a:buChar char=""/>
              <a:tabLst>
                <a:tab pos="354965" algn="l"/>
                <a:tab pos="355600" algn="l"/>
              </a:tabLst>
            </a:pPr>
            <a:r>
              <a:rPr sz="2400" spc="-10" dirty="0">
                <a:latin typeface="Carlito"/>
                <a:cs typeface="Carlito"/>
              </a:rPr>
              <a:t>Defining </a:t>
            </a:r>
            <a:r>
              <a:rPr sz="2400" dirty="0">
                <a:latin typeface="Carlito"/>
                <a:cs typeface="Carlito"/>
              </a:rPr>
              <a:t>a </a:t>
            </a:r>
            <a:r>
              <a:rPr sz="2400" spc="-5" dirty="0">
                <a:latin typeface="Carlito"/>
                <a:cs typeface="Carlito"/>
              </a:rPr>
              <a:t>function </a:t>
            </a:r>
            <a:r>
              <a:rPr sz="2400" dirty="0">
                <a:latin typeface="Carlito"/>
                <a:cs typeface="Carlito"/>
              </a:rPr>
              <a:t>which </a:t>
            </a:r>
            <a:r>
              <a:rPr sz="2400" spc="-20" dirty="0">
                <a:latin typeface="Carlito"/>
                <a:cs typeface="Carlito"/>
              </a:rPr>
              <a:t>takes </a:t>
            </a:r>
            <a:r>
              <a:rPr sz="2400" spc="-10" dirty="0">
                <a:latin typeface="Carlito"/>
                <a:cs typeface="Carlito"/>
              </a:rPr>
              <a:t>predicted </a:t>
            </a:r>
            <a:r>
              <a:rPr sz="2400" dirty="0">
                <a:latin typeface="Carlito"/>
                <a:cs typeface="Carlito"/>
              </a:rPr>
              <a:t>y labels as input and </a:t>
            </a:r>
            <a:r>
              <a:rPr sz="2400" spc="-5" dirty="0">
                <a:latin typeface="Carlito"/>
                <a:cs typeface="Carlito"/>
              </a:rPr>
              <a:t>plots 3d  </a:t>
            </a:r>
            <a:r>
              <a:rPr sz="2400" spc="-10" dirty="0">
                <a:latin typeface="Carlito"/>
                <a:cs typeface="Carlito"/>
              </a:rPr>
              <a:t>visualization </a:t>
            </a:r>
            <a:r>
              <a:rPr sz="2400" spc="-5" dirty="0">
                <a:latin typeface="Carlito"/>
                <a:cs typeface="Carlito"/>
              </a:rPr>
              <a:t>of</a:t>
            </a:r>
            <a:r>
              <a:rPr sz="2400" spc="-15" dirty="0">
                <a:latin typeface="Carlito"/>
                <a:cs typeface="Carlito"/>
              </a:rPr>
              <a:t> </a:t>
            </a:r>
            <a:r>
              <a:rPr sz="2400" spc="-10" dirty="0">
                <a:latin typeface="Carlito"/>
                <a:cs typeface="Carlito"/>
              </a:rPr>
              <a:t>clusters.</a:t>
            </a:r>
            <a:endParaRPr sz="2400">
              <a:latin typeface="Carlito"/>
              <a:cs typeface="Carlito"/>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4" name="Title 1"/>
          <p:cNvSpPr>
            <a:spLocks noGrp="1"/>
          </p:cNvSpPr>
          <p:nvPr>
            <p:ph type="title"/>
          </p:nvPr>
        </p:nvSpPr>
        <p:spPr>
          <a:xfrm>
            <a:off x="2409189" y="243332"/>
            <a:ext cx="7373620" cy="1600201"/>
          </a:xfrm>
        </p:spPr>
        <p:txBody>
          <a:bodyPr/>
          <a:lstStyle/>
          <a:p>
            <a:r>
              <a:rPr lang="en-US" b="1" dirty="0" smtClean="0">
                <a:solidFill>
                  <a:srgbClr val="FF0000"/>
                </a:solidFill>
              </a:rPr>
              <a:t>K-Means - </a:t>
            </a:r>
            <a:r>
              <a:rPr lang="en-US" b="1" dirty="0">
                <a:solidFill>
                  <a:srgbClr val="FF0000"/>
                </a:solidFill>
              </a:rPr>
              <a:t>Clustering</a:t>
            </a:r>
            <a:r>
              <a:rPr lang="en-US" dirty="0"/>
              <a:t/>
            </a:r>
            <a:br>
              <a:rPr lang="en-US" dirty="0"/>
            </a:br>
            <a:r>
              <a:rPr lang="en-US" dirty="0"/>
              <a:t/>
            </a:r>
            <a:br>
              <a:rPr lang="en-US" dirty="0"/>
            </a:br>
            <a:endParaRPr lang="en-IN" dirty="0"/>
          </a:p>
        </p:txBody>
      </p:sp>
      <p:pic>
        <p:nvPicPr>
          <p:cNvPr id="2097168" name="Picture 2"/>
          <p:cNvPicPr>
            <a:picLocks noChangeAspect="1"/>
          </p:cNvPicPr>
          <p:nvPr/>
        </p:nvPicPr>
        <p:blipFill>
          <a:blip r:embed="rId2"/>
          <a:stretch>
            <a:fillRect/>
          </a:stretch>
        </p:blipFill>
        <p:spPr>
          <a:xfrm>
            <a:off x="304800" y="3352800"/>
            <a:ext cx="11596048" cy="3276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48675" name="Rectangle 3"/>
          <p:cNvSpPr/>
          <p:nvPr/>
        </p:nvSpPr>
        <p:spPr>
          <a:xfrm>
            <a:off x="304800" y="1244067"/>
            <a:ext cx="10287000" cy="1513840"/>
          </a:xfrm>
          <a:prstGeom prst="rect">
            <a:avLst/>
          </a:prstGeom>
        </p:spPr>
        <p:txBody>
          <a:bodyPr wrap="square">
            <a:spAutoFit/>
          </a:bodyPr>
          <a:lstStyle/>
          <a:p>
            <a:r>
              <a:rPr lang="en-US" sz="2400" dirty="0"/>
              <a:t>If we look at both of the graphs at the same time to decide the optimal number of clusters, we can take the intersection of set of good </a:t>
            </a:r>
            <a:r>
              <a:rPr lang="en-US" sz="2400" dirty="0" err="1"/>
              <a:t>n_clusters</a:t>
            </a:r>
            <a:r>
              <a:rPr lang="en-US" sz="2400" dirty="0"/>
              <a:t> obtained from both the graphs. So 4 appears to be a good choice, having a decent Silhouette score as well as near the elbow of the elbow curve</a:t>
            </a:r>
          </a:p>
        </p:txBody>
      </p:sp>
      <p:sp>
        <p:nvSpPr>
          <p:cNvPr id="5" name="object 3"/>
          <p:cNvSpPr/>
          <p:nvPr/>
        </p:nvSpPr>
        <p:spPr>
          <a:xfrm>
            <a:off x="11268456" y="103631"/>
            <a:ext cx="685800" cy="630936"/>
          </a:xfrm>
          <a:prstGeom prst="rect">
            <a:avLst/>
          </a:prstGeom>
          <a:blipFill>
            <a:blip r:embed="rId3" cstate="print"/>
            <a:stretch>
              <a:fillRect/>
            </a:stretch>
          </a:blipFill>
        </p:spPr>
        <p:txBody>
          <a:bodyPr wrap="square" lIns="0" tIns="0" rIns="0" bIns="0" rtlCol="0"/>
          <a:lstStyle/>
          <a:p>
            <a:endParaRPr/>
          </a:p>
        </p:txBody>
      </p:sp>
      <p:sp>
        <p:nvSpPr>
          <p:cNvPr id="6" name="object 3"/>
          <p:cNvSpPr/>
          <p:nvPr/>
        </p:nvSpPr>
        <p:spPr>
          <a:xfrm>
            <a:off x="11420856" y="256031"/>
            <a:ext cx="685800" cy="630936"/>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6" name="Title 1"/>
          <p:cNvSpPr>
            <a:spLocks noGrp="1"/>
          </p:cNvSpPr>
          <p:nvPr>
            <p:ph type="title"/>
          </p:nvPr>
        </p:nvSpPr>
        <p:spPr>
          <a:xfrm>
            <a:off x="2409189" y="243332"/>
            <a:ext cx="7373620" cy="1600201"/>
          </a:xfrm>
        </p:spPr>
        <p:txBody>
          <a:bodyPr/>
          <a:lstStyle/>
          <a:p>
            <a:r>
              <a:rPr lang="en-US" b="1" dirty="0" smtClean="0">
                <a:solidFill>
                  <a:srgbClr val="FF0000"/>
                </a:solidFill>
              </a:rPr>
              <a:t>K-Means - </a:t>
            </a:r>
            <a:r>
              <a:rPr lang="en-US" b="1" dirty="0">
                <a:solidFill>
                  <a:srgbClr val="FF0000"/>
                </a:solidFill>
              </a:rPr>
              <a:t>Clustering</a:t>
            </a:r>
            <a:r>
              <a:rPr lang="en-US" dirty="0"/>
              <a:t/>
            </a:r>
            <a:br>
              <a:rPr lang="en-US" dirty="0"/>
            </a:br>
            <a:r>
              <a:rPr lang="en-US" dirty="0"/>
              <a:t/>
            </a:r>
            <a:br>
              <a:rPr lang="en-US" dirty="0"/>
            </a:br>
            <a:endParaRPr lang="en-IN" dirty="0"/>
          </a:p>
        </p:txBody>
      </p:sp>
      <p:sp>
        <p:nvSpPr>
          <p:cNvPr id="1048677" name="Rectangle 4"/>
          <p:cNvSpPr/>
          <p:nvPr/>
        </p:nvSpPr>
        <p:spPr>
          <a:xfrm>
            <a:off x="472131" y="1214941"/>
            <a:ext cx="10591800" cy="1077218"/>
          </a:xfrm>
          <a:prstGeom prst="rect">
            <a:avLst/>
          </a:prstGeom>
        </p:spPr>
        <p:txBody>
          <a:bodyPr wrap="square">
            <a:spAutoFit/>
          </a:bodyPr>
          <a:lstStyle/>
          <a:p>
            <a:r>
              <a:rPr lang="en-US" sz="3200" b="1" dirty="0"/>
              <a:t>1.Fitting the model on </a:t>
            </a:r>
            <a:r>
              <a:rPr lang="en-US" sz="3200" b="1" dirty="0" err="1"/>
              <a:t>n_clusters</a:t>
            </a:r>
            <a:r>
              <a:rPr lang="en-US" sz="3200" b="1" dirty="0"/>
              <a:t> = 2 based on </a:t>
            </a:r>
            <a:r>
              <a:rPr lang="en-US" sz="3200" b="1" dirty="0" err="1"/>
              <a:t>Silhouette_Score</a:t>
            </a:r>
            <a:r>
              <a:rPr lang="en-US" sz="3200" b="1" dirty="0"/>
              <a:t> to </a:t>
            </a:r>
            <a:r>
              <a:rPr lang="en-US" sz="3200" b="1" dirty="0" err="1"/>
              <a:t>visualise</a:t>
            </a:r>
            <a:r>
              <a:rPr lang="en-US" sz="3200" b="1" dirty="0"/>
              <a:t> the segments.</a:t>
            </a:r>
          </a:p>
        </p:txBody>
      </p:sp>
      <p:sp>
        <p:nvSpPr>
          <p:cNvPr id="1048678" name="Rectangle 5"/>
          <p:cNvSpPr/>
          <p:nvPr/>
        </p:nvSpPr>
        <p:spPr>
          <a:xfrm>
            <a:off x="518615" y="2514600"/>
            <a:ext cx="10939780" cy="574040"/>
          </a:xfrm>
          <a:prstGeom prst="rect">
            <a:avLst/>
          </a:prstGeom>
        </p:spPr>
        <p:txBody>
          <a:bodyPr wrap="none">
            <a:spAutoFit/>
          </a:bodyPr>
          <a:lstStyle/>
          <a:p>
            <a:r>
              <a:rPr lang="en-US" sz="3200" b="1" dirty="0"/>
              <a:t>2.Fitting the model on </a:t>
            </a:r>
            <a:r>
              <a:rPr lang="en-US" sz="3200" b="1" dirty="0" err="1"/>
              <a:t>n_clusters</a:t>
            </a:r>
            <a:r>
              <a:rPr lang="en-US" sz="3200" b="1" dirty="0"/>
              <a:t> = 5 based on </a:t>
            </a:r>
            <a:r>
              <a:rPr lang="en-US" sz="3200" b="1" dirty="0" err="1"/>
              <a:t>Elbow_Curve</a:t>
            </a:r>
            <a:endParaRPr lang="en-US" sz="3200" dirty="0"/>
          </a:p>
        </p:txBody>
      </p:sp>
      <p:sp>
        <p:nvSpPr>
          <p:cNvPr id="1048679" name="Rectangle 6"/>
          <p:cNvSpPr/>
          <p:nvPr/>
        </p:nvSpPr>
        <p:spPr>
          <a:xfrm>
            <a:off x="472130" y="3581400"/>
            <a:ext cx="10389765" cy="1539240"/>
          </a:xfrm>
          <a:prstGeom prst="rect">
            <a:avLst/>
          </a:prstGeom>
        </p:spPr>
        <p:txBody>
          <a:bodyPr wrap="square">
            <a:spAutoFit/>
          </a:bodyPr>
          <a:lstStyle/>
          <a:p>
            <a:r>
              <a:rPr lang="en-US" sz="3200" b="1" dirty="0"/>
              <a:t>3.Fitting the model on </a:t>
            </a:r>
            <a:r>
              <a:rPr lang="en-US" sz="3200" b="1" dirty="0" err="1"/>
              <a:t>n_clusters</a:t>
            </a:r>
            <a:r>
              <a:rPr lang="en-US" sz="3200" b="1" dirty="0"/>
              <a:t> = 4 based on Both </a:t>
            </a:r>
            <a:r>
              <a:rPr lang="en-US" sz="3200" b="1" dirty="0" err="1"/>
              <a:t>Elbow_Curve</a:t>
            </a:r>
            <a:r>
              <a:rPr lang="en-US" sz="3200" b="1" dirty="0"/>
              <a:t> &amp; </a:t>
            </a:r>
            <a:r>
              <a:rPr lang="en-US" sz="3200" b="1" dirty="0" err="1"/>
              <a:t>Silhouette_Score</a:t>
            </a:r>
            <a:r>
              <a:rPr lang="en-US" sz="3200" b="1" dirty="0"/>
              <a:t> to </a:t>
            </a:r>
            <a:r>
              <a:rPr lang="en-US" sz="3200" b="1" dirty="0" err="1"/>
              <a:t>visualise</a:t>
            </a:r>
            <a:r>
              <a:rPr lang="en-US" sz="3200" b="1" dirty="0"/>
              <a:t> the segments.</a:t>
            </a:r>
            <a:endParaRPr lang="en-US" sz="32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0" name="Title 1"/>
          <p:cNvSpPr>
            <a:spLocks noGrp="1"/>
          </p:cNvSpPr>
          <p:nvPr>
            <p:ph type="title"/>
          </p:nvPr>
        </p:nvSpPr>
        <p:spPr>
          <a:xfrm>
            <a:off x="609600" y="243332"/>
            <a:ext cx="9173209" cy="533401"/>
          </a:xfrm>
        </p:spPr>
        <p:txBody>
          <a:bodyPr/>
          <a:lstStyle/>
          <a:p>
            <a:r>
              <a:rPr lang="en-US" b="1" dirty="0" err="1" smtClean="0">
                <a:solidFill>
                  <a:srgbClr val="FF0000"/>
                </a:solidFill>
              </a:rPr>
              <a:t>Silouette</a:t>
            </a:r>
            <a:r>
              <a:rPr lang="en-US" b="1" dirty="0" smtClean="0">
                <a:solidFill>
                  <a:srgbClr val="FF0000"/>
                </a:solidFill>
              </a:rPr>
              <a:t> </a:t>
            </a:r>
            <a:r>
              <a:rPr lang="en-US" b="1" dirty="0">
                <a:solidFill>
                  <a:srgbClr val="FF0000"/>
                </a:solidFill>
              </a:rPr>
              <a:t>plots for the clusters</a:t>
            </a:r>
            <a:endParaRPr lang="en-US" dirty="0">
              <a:solidFill>
                <a:srgbClr val="FF0000"/>
              </a:solidFill>
            </a:endParaRPr>
          </a:p>
        </p:txBody>
      </p:sp>
      <p:pic>
        <p:nvPicPr>
          <p:cNvPr id="2097169" name="Picture 2"/>
          <p:cNvPicPr>
            <a:picLocks noChangeAspect="1" noChangeArrowheads="1"/>
          </p:cNvPicPr>
          <p:nvPr/>
        </p:nvPicPr>
        <p:blipFill>
          <a:blip r:embed="rId2"/>
          <a:srcRect/>
          <a:stretch>
            <a:fillRect/>
          </a:stretch>
        </p:blipFill>
        <p:spPr bwMode="auto">
          <a:xfrm>
            <a:off x="304800" y="1209674"/>
            <a:ext cx="5791200" cy="54049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97170" name="Picture 4"/>
          <p:cNvPicPr>
            <a:picLocks noChangeAspect="1" noChangeArrowheads="1"/>
          </p:cNvPicPr>
          <p:nvPr/>
        </p:nvPicPr>
        <p:blipFill>
          <a:blip r:embed="rId3"/>
          <a:srcRect/>
          <a:stretch>
            <a:fillRect/>
          </a:stretch>
        </p:blipFill>
        <p:spPr bwMode="auto">
          <a:xfrm>
            <a:off x="6363269" y="1209674"/>
            <a:ext cx="5791200" cy="54049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object 3"/>
          <p:cNvSpPr/>
          <p:nvPr/>
        </p:nvSpPr>
        <p:spPr>
          <a:xfrm>
            <a:off x="11268456" y="103631"/>
            <a:ext cx="685800" cy="630936"/>
          </a:xfrm>
          <a:prstGeom prst="rect">
            <a:avLst/>
          </a:prstGeom>
          <a:blipFill>
            <a:blip r:embed="rId4" cstate="print"/>
            <a:stretch>
              <a:fillRect/>
            </a:stretch>
          </a:blipFill>
        </p:spPr>
        <p:txBody>
          <a:bodyPr wrap="square" lIns="0" tIns="0" rIns="0" bIns="0" rtlCol="0"/>
          <a:lstStyle/>
          <a:p>
            <a:endParaRPr/>
          </a:p>
        </p:txBody>
      </p:sp>
      <p:sp>
        <p:nvSpPr>
          <p:cNvPr id="6" name="object 3"/>
          <p:cNvSpPr/>
          <p:nvPr/>
        </p:nvSpPr>
        <p:spPr>
          <a:xfrm>
            <a:off x="11420856" y="256031"/>
            <a:ext cx="685800" cy="630936"/>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0" name="Title 1"/>
          <p:cNvSpPr>
            <a:spLocks noGrp="1"/>
          </p:cNvSpPr>
          <p:nvPr>
            <p:ph type="title"/>
          </p:nvPr>
        </p:nvSpPr>
        <p:spPr>
          <a:xfrm>
            <a:off x="2409189" y="243332"/>
            <a:ext cx="7373620" cy="533400"/>
          </a:xfrm>
        </p:spPr>
        <p:txBody>
          <a:bodyPr/>
          <a:lstStyle/>
          <a:p>
            <a:r>
              <a:rPr lang="en-IN" dirty="0" smtClean="0">
                <a:solidFill>
                  <a:srgbClr val="FF0000"/>
                </a:solidFill>
              </a:rPr>
              <a:t>About Online retail customer</a:t>
            </a:r>
            <a:endParaRPr lang="en-IN" dirty="0">
              <a:solidFill>
                <a:srgbClr val="FF0000"/>
              </a:solidFill>
            </a:endParaRPr>
          </a:p>
        </p:txBody>
      </p:sp>
      <p:sp>
        <p:nvSpPr>
          <p:cNvPr id="1048611" name="Text Placeholder 2"/>
          <p:cNvSpPr>
            <a:spLocks noGrp="1"/>
          </p:cNvSpPr>
          <p:nvPr>
            <p:ph type="body" idx="1"/>
          </p:nvPr>
        </p:nvSpPr>
        <p:spPr>
          <a:xfrm rot="4636">
            <a:off x="334691" y="784797"/>
            <a:ext cx="11968801" cy="9971961"/>
          </a:xfrm>
        </p:spPr>
        <p:txBody>
          <a:bodyPr/>
          <a:lstStyle/>
          <a:p>
            <a:r>
              <a:rPr lang="en-IN" dirty="0"/>
              <a:t>Online retail customer segmentation is used to identify customer purchase behaviour, where it uses customer purchase data to know customer needs and apply them on business fields in order to increase sales and profits and to meet the requirements of the people.</a:t>
            </a:r>
          </a:p>
          <a:p>
            <a:endParaRPr lang="en-IN" dirty="0"/>
          </a:p>
          <a:p>
            <a:r>
              <a:rPr lang="en-IN" dirty="0"/>
              <a:t>This is an effective method for managing customers while developing diverse </a:t>
            </a:r>
          </a:p>
          <a:p>
            <a:r>
              <a:rPr lang="en-IN" dirty="0"/>
              <a:t>marketing strategies.</a:t>
            </a:r>
          </a:p>
          <a:p>
            <a:endParaRPr lang="en-IN" dirty="0"/>
          </a:p>
          <a:p>
            <a:r>
              <a:rPr lang="en-IN" dirty="0"/>
              <a:t>In this the customers are divided into homogeneous and distinct groups where it is tracked online helped by certain algorithm so that we can identify and separate the customers according to their purchase pattern.</a:t>
            </a:r>
          </a:p>
          <a:p>
            <a:endParaRPr lang="en-IN" dirty="0"/>
          </a:p>
          <a:p>
            <a:r>
              <a:rPr lang="en-IN" dirty="0"/>
              <a:t>Company need to focus the  target or recently or else frequently purchasing customers to gain maximize profit with win –win situation for company-customer.</a:t>
            </a:r>
          </a:p>
          <a:p>
            <a:r>
              <a:rPr lang="en-IN" dirty="0"/>
              <a:t>Customer segmentation is one of the solution to optimize the result of win –win situation.</a:t>
            </a:r>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a:p>
            <a:endParaRPr lang="en-IN" dirty="0"/>
          </a:p>
        </p:txBody>
      </p:sp>
      <p:sp>
        <p:nvSpPr>
          <p:cNvPr id="1048612" name="object 4"/>
          <p:cNvSpPr/>
          <p:nvPr/>
        </p:nvSpPr>
        <p:spPr>
          <a:xfrm>
            <a:off x="11268456" y="103631"/>
            <a:ext cx="685800" cy="630936"/>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1" name="Title 1"/>
          <p:cNvSpPr>
            <a:spLocks noGrp="1"/>
          </p:cNvSpPr>
          <p:nvPr>
            <p:ph type="title"/>
          </p:nvPr>
        </p:nvSpPr>
        <p:spPr>
          <a:xfrm>
            <a:off x="533400" y="243332"/>
            <a:ext cx="11506200" cy="984885"/>
          </a:xfrm>
        </p:spPr>
        <p:txBody>
          <a:bodyPr/>
          <a:lstStyle/>
          <a:p>
            <a:r>
              <a:rPr lang="en-US" sz="3200" b="1" dirty="0">
                <a:solidFill>
                  <a:srgbClr val="FF0000"/>
                </a:solidFill>
              </a:rPr>
              <a:t>1.Fitting the model on </a:t>
            </a:r>
            <a:r>
              <a:rPr lang="en-US" sz="3200" b="1" dirty="0" err="1">
                <a:solidFill>
                  <a:srgbClr val="FF0000"/>
                </a:solidFill>
              </a:rPr>
              <a:t>n_clusters</a:t>
            </a:r>
            <a:r>
              <a:rPr lang="en-US" sz="3200" b="1" dirty="0">
                <a:solidFill>
                  <a:srgbClr val="FF0000"/>
                </a:solidFill>
              </a:rPr>
              <a:t> = 2 based on </a:t>
            </a:r>
            <a:r>
              <a:rPr lang="en-US" sz="3200" b="1" dirty="0" err="1">
                <a:solidFill>
                  <a:srgbClr val="FF0000"/>
                </a:solidFill>
              </a:rPr>
              <a:t>Silhouette_Score</a:t>
            </a:r>
            <a:r>
              <a:rPr lang="en-US" sz="3200" b="1" dirty="0">
                <a:solidFill>
                  <a:srgbClr val="FF0000"/>
                </a:solidFill>
              </a:rPr>
              <a:t> to </a:t>
            </a:r>
            <a:r>
              <a:rPr lang="en-US" sz="3200" b="1" dirty="0" err="1">
                <a:solidFill>
                  <a:srgbClr val="FF0000"/>
                </a:solidFill>
              </a:rPr>
              <a:t>visualise</a:t>
            </a:r>
            <a:r>
              <a:rPr lang="en-US" sz="3200" b="1" dirty="0">
                <a:solidFill>
                  <a:srgbClr val="FF0000"/>
                </a:solidFill>
              </a:rPr>
              <a:t> the segments.</a:t>
            </a:r>
            <a:endParaRPr lang="en-US" sz="3200" dirty="0">
              <a:solidFill>
                <a:srgbClr val="FF0000"/>
              </a:solidFill>
            </a:endParaRPr>
          </a:p>
        </p:txBody>
      </p:sp>
      <p:pic>
        <p:nvPicPr>
          <p:cNvPr id="2097171" name="Picture 2"/>
          <p:cNvPicPr>
            <a:picLocks noChangeAspect="1" noChangeArrowheads="1"/>
          </p:cNvPicPr>
          <p:nvPr/>
        </p:nvPicPr>
        <p:blipFill>
          <a:blip r:embed="rId2"/>
          <a:srcRect/>
          <a:stretch>
            <a:fillRect/>
          </a:stretch>
        </p:blipFill>
        <p:spPr bwMode="auto">
          <a:xfrm>
            <a:off x="533400" y="2057400"/>
            <a:ext cx="10744200" cy="4048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object 3"/>
          <p:cNvSpPr/>
          <p:nvPr/>
        </p:nvSpPr>
        <p:spPr>
          <a:xfrm>
            <a:off x="11268456" y="103631"/>
            <a:ext cx="685800" cy="630936"/>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2" name="Title 1"/>
          <p:cNvSpPr>
            <a:spLocks noGrp="1"/>
          </p:cNvSpPr>
          <p:nvPr>
            <p:ph type="title"/>
          </p:nvPr>
        </p:nvSpPr>
        <p:spPr>
          <a:xfrm>
            <a:off x="533400" y="243332"/>
            <a:ext cx="11658600" cy="838200"/>
          </a:xfrm>
        </p:spPr>
        <p:txBody>
          <a:bodyPr/>
          <a:lstStyle/>
          <a:p>
            <a:r>
              <a:rPr lang="en-US" sz="2800" dirty="0">
                <a:solidFill>
                  <a:srgbClr val="FF0000"/>
                </a:solidFill>
              </a:rPr>
              <a:t>Displaying the mean median and count of </a:t>
            </a:r>
            <a:r>
              <a:rPr lang="en-US" sz="2800" dirty="0" err="1">
                <a:solidFill>
                  <a:srgbClr val="FF0000"/>
                </a:solidFill>
              </a:rPr>
              <a:t>Recency</a:t>
            </a:r>
            <a:r>
              <a:rPr lang="en-US" sz="2800" dirty="0">
                <a:solidFill>
                  <a:srgbClr val="FF0000"/>
                </a:solidFill>
              </a:rPr>
              <a:t>, Frequency and Monetary for each group with the description</a:t>
            </a:r>
            <a:endParaRPr lang="en-IN" sz="2800" dirty="0">
              <a:solidFill>
                <a:srgbClr val="FF0000"/>
              </a:solidFill>
            </a:endParaRPr>
          </a:p>
        </p:txBody>
      </p:sp>
      <p:pic>
        <p:nvPicPr>
          <p:cNvPr id="2097172" name="Picture 5"/>
          <p:cNvPicPr>
            <a:picLocks noChangeAspect="1"/>
          </p:cNvPicPr>
          <p:nvPr/>
        </p:nvPicPr>
        <p:blipFill rotWithShape="1">
          <a:blip r:embed="rId2"/>
          <a:srcRect l="7500" t="37772" r="14375" b="23320"/>
          <a:stretch>
            <a:fillRect/>
          </a:stretch>
        </p:blipFill>
        <p:spPr>
          <a:xfrm>
            <a:off x="548185" y="1905000"/>
            <a:ext cx="10896600" cy="4495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object 3"/>
          <p:cNvSpPr/>
          <p:nvPr/>
        </p:nvSpPr>
        <p:spPr>
          <a:xfrm>
            <a:off x="11268456" y="103631"/>
            <a:ext cx="685800" cy="630936"/>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3" name="Title 1"/>
          <p:cNvSpPr>
            <a:spLocks noGrp="1"/>
          </p:cNvSpPr>
          <p:nvPr>
            <p:ph type="title"/>
          </p:nvPr>
        </p:nvSpPr>
        <p:spPr>
          <a:xfrm>
            <a:off x="533400" y="243332"/>
            <a:ext cx="11506200" cy="482600"/>
          </a:xfrm>
        </p:spPr>
        <p:txBody>
          <a:bodyPr/>
          <a:lstStyle/>
          <a:p>
            <a:r>
              <a:rPr lang="en-US" sz="3200" b="1" dirty="0">
                <a:solidFill>
                  <a:srgbClr val="FF0000"/>
                </a:solidFill>
              </a:rPr>
              <a:t>2</a:t>
            </a:r>
            <a:r>
              <a:rPr lang="en-US" sz="3200" b="1" dirty="0" smtClean="0">
                <a:solidFill>
                  <a:srgbClr val="FF0000"/>
                </a:solidFill>
              </a:rPr>
              <a:t>.Fitting </a:t>
            </a:r>
            <a:r>
              <a:rPr lang="en-US" sz="3200" b="1" dirty="0">
                <a:solidFill>
                  <a:srgbClr val="FF0000"/>
                </a:solidFill>
              </a:rPr>
              <a:t>the model on </a:t>
            </a:r>
            <a:r>
              <a:rPr lang="en-US" sz="3200" b="1" dirty="0" err="1">
                <a:solidFill>
                  <a:srgbClr val="FF0000"/>
                </a:solidFill>
              </a:rPr>
              <a:t>n_clusters</a:t>
            </a:r>
            <a:r>
              <a:rPr lang="en-US" sz="3200" b="1" dirty="0">
                <a:solidFill>
                  <a:srgbClr val="FF0000"/>
                </a:solidFill>
              </a:rPr>
              <a:t> = 5 based on </a:t>
            </a:r>
            <a:r>
              <a:rPr lang="en-US" sz="3200" b="1" dirty="0" err="1">
                <a:solidFill>
                  <a:srgbClr val="FF0000"/>
                </a:solidFill>
              </a:rPr>
              <a:t>Elbow_Curve</a:t>
            </a:r>
            <a:endParaRPr lang="en-US" sz="3200" dirty="0">
              <a:solidFill>
                <a:srgbClr val="FF0000"/>
              </a:solidFill>
            </a:endParaRPr>
          </a:p>
        </p:txBody>
      </p:sp>
      <p:pic>
        <p:nvPicPr>
          <p:cNvPr id="2097173" name="Picture 2"/>
          <p:cNvPicPr>
            <a:picLocks noChangeAspect="1"/>
          </p:cNvPicPr>
          <p:nvPr/>
        </p:nvPicPr>
        <p:blipFill>
          <a:blip r:embed="rId2"/>
          <a:stretch>
            <a:fillRect/>
          </a:stretch>
        </p:blipFill>
        <p:spPr>
          <a:xfrm>
            <a:off x="533400" y="1752600"/>
            <a:ext cx="11125198" cy="4648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object 3"/>
          <p:cNvSpPr/>
          <p:nvPr/>
        </p:nvSpPr>
        <p:spPr>
          <a:xfrm>
            <a:off x="11268456" y="103631"/>
            <a:ext cx="685800" cy="630936"/>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4" name="Title 1"/>
          <p:cNvSpPr>
            <a:spLocks noGrp="1"/>
          </p:cNvSpPr>
          <p:nvPr>
            <p:ph type="title"/>
          </p:nvPr>
        </p:nvSpPr>
        <p:spPr>
          <a:xfrm>
            <a:off x="533400" y="243332"/>
            <a:ext cx="11658600" cy="1257301"/>
          </a:xfrm>
        </p:spPr>
        <p:txBody>
          <a:bodyPr/>
          <a:lstStyle/>
          <a:p>
            <a:r>
              <a:rPr lang="en-US" sz="2800" dirty="0">
                <a:solidFill>
                  <a:srgbClr val="FF0000"/>
                </a:solidFill>
              </a:rPr>
              <a:t>Displaying the mean median and count of </a:t>
            </a:r>
            <a:r>
              <a:rPr lang="en-US" sz="2800" dirty="0" err="1">
                <a:solidFill>
                  <a:srgbClr val="FF0000"/>
                </a:solidFill>
              </a:rPr>
              <a:t>Recency</a:t>
            </a:r>
            <a:r>
              <a:rPr lang="en-US" sz="2800" dirty="0">
                <a:solidFill>
                  <a:srgbClr val="FF0000"/>
                </a:solidFill>
              </a:rPr>
              <a:t>, Frequency and Monetary for each group with the description: </a:t>
            </a:r>
            <a:r>
              <a:rPr lang="en-US" sz="2800" dirty="0"/>
              <a:t/>
            </a:r>
            <a:br>
              <a:rPr lang="en-US" sz="2800" dirty="0"/>
            </a:br>
            <a:endParaRPr lang="en-IN" sz="2800" dirty="0">
              <a:solidFill>
                <a:srgbClr val="FF0000"/>
              </a:solidFill>
            </a:endParaRPr>
          </a:p>
        </p:txBody>
      </p:sp>
      <p:pic>
        <p:nvPicPr>
          <p:cNvPr id="2097174" name="Picture 2"/>
          <p:cNvPicPr>
            <a:picLocks noChangeAspect="1"/>
          </p:cNvPicPr>
          <p:nvPr/>
        </p:nvPicPr>
        <p:blipFill rotWithShape="1">
          <a:blip r:embed="rId2"/>
          <a:srcRect l="6875" t="32568" r="15625" b="37088"/>
          <a:stretch>
            <a:fillRect/>
          </a:stretch>
        </p:blipFill>
        <p:spPr>
          <a:xfrm>
            <a:off x="533400" y="1676400"/>
            <a:ext cx="11277600" cy="2057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097175" name="Picture 3"/>
          <p:cNvPicPr>
            <a:picLocks noChangeAspect="1"/>
          </p:cNvPicPr>
          <p:nvPr/>
        </p:nvPicPr>
        <p:blipFill rotWithShape="1">
          <a:blip r:embed="rId3"/>
          <a:srcRect l="7501" t="34437" r="33124" b="34437"/>
          <a:stretch>
            <a:fillRect/>
          </a:stretch>
        </p:blipFill>
        <p:spPr>
          <a:xfrm>
            <a:off x="547048" y="4100069"/>
            <a:ext cx="11263952" cy="21335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object 3"/>
          <p:cNvSpPr/>
          <p:nvPr/>
        </p:nvSpPr>
        <p:spPr>
          <a:xfrm>
            <a:off x="11268456" y="103631"/>
            <a:ext cx="685800" cy="630936"/>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5" name="Title 1"/>
          <p:cNvSpPr>
            <a:spLocks noGrp="1"/>
          </p:cNvSpPr>
          <p:nvPr>
            <p:ph type="title"/>
          </p:nvPr>
        </p:nvSpPr>
        <p:spPr>
          <a:xfrm>
            <a:off x="533400" y="243332"/>
            <a:ext cx="11506200" cy="965200"/>
          </a:xfrm>
        </p:spPr>
        <p:txBody>
          <a:bodyPr/>
          <a:lstStyle/>
          <a:p>
            <a:r>
              <a:rPr lang="en-US" sz="3200" b="1" dirty="0">
                <a:solidFill>
                  <a:srgbClr val="FF0000"/>
                </a:solidFill>
              </a:rPr>
              <a:t>3.Fitting the model on </a:t>
            </a:r>
            <a:r>
              <a:rPr lang="en-US" sz="3200" b="1" dirty="0" err="1">
                <a:solidFill>
                  <a:srgbClr val="FF0000"/>
                </a:solidFill>
              </a:rPr>
              <a:t>n_clusters</a:t>
            </a:r>
            <a:r>
              <a:rPr lang="en-US" sz="3200" b="1" dirty="0">
                <a:solidFill>
                  <a:srgbClr val="FF0000"/>
                </a:solidFill>
              </a:rPr>
              <a:t> = 4 based on Both </a:t>
            </a:r>
            <a:r>
              <a:rPr lang="en-US" sz="3200" b="1" dirty="0" err="1">
                <a:solidFill>
                  <a:srgbClr val="FF0000"/>
                </a:solidFill>
              </a:rPr>
              <a:t>Elbow_Curve</a:t>
            </a:r>
            <a:r>
              <a:rPr lang="en-US" sz="3200" b="1" dirty="0">
                <a:solidFill>
                  <a:srgbClr val="FF0000"/>
                </a:solidFill>
              </a:rPr>
              <a:t> &amp; </a:t>
            </a:r>
            <a:r>
              <a:rPr lang="en-US" sz="3200" b="1" dirty="0" err="1">
                <a:solidFill>
                  <a:srgbClr val="FF0000"/>
                </a:solidFill>
              </a:rPr>
              <a:t>Silhouette_Score</a:t>
            </a:r>
            <a:r>
              <a:rPr lang="en-US" sz="3200" b="1" dirty="0">
                <a:solidFill>
                  <a:srgbClr val="FF0000"/>
                </a:solidFill>
              </a:rPr>
              <a:t> to </a:t>
            </a:r>
            <a:r>
              <a:rPr lang="en-US" sz="3200" b="1" dirty="0" err="1">
                <a:solidFill>
                  <a:srgbClr val="FF0000"/>
                </a:solidFill>
              </a:rPr>
              <a:t>visualise</a:t>
            </a:r>
            <a:r>
              <a:rPr lang="en-US" sz="3200" b="1" dirty="0">
                <a:solidFill>
                  <a:srgbClr val="FF0000"/>
                </a:solidFill>
              </a:rPr>
              <a:t> the segments.</a:t>
            </a:r>
            <a:endParaRPr lang="en-US" sz="3200" dirty="0">
              <a:solidFill>
                <a:srgbClr val="FF0000"/>
              </a:solidFill>
            </a:endParaRPr>
          </a:p>
        </p:txBody>
      </p:sp>
      <p:pic>
        <p:nvPicPr>
          <p:cNvPr id="2097176" name="Picture 3"/>
          <p:cNvPicPr>
            <a:picLocks noChangeAspect="1"/>
          </p:cNvPicPr>
          <p:nvPr/>
        </p:nvPicPr>
        <p:blipFill>
          <a:blip r:embed="rId2"/>
          <a:stretch>
            <a:fillRect/>
          </a:stretch>
        </p:blipFill>
        <p:spPr>
          <a:xfrm>
            <a:off x="304800" y="1981200"/>
            <a:ext cx="11125198" cy="4495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6" name="Title 1"/>
          <p:cNvSpPr>
            <a:spLocks noGrp="1"/>
          </p:cNvSpPr>
          <p:nvPr>
            <p:ph type="title"/>
          </p:nvPr>
        </p:nvSpPr>
        <p:spPr>
          <a:xfrm>
            <a:off x="533400" y="243332"/>
            <a:ext cx="11658600" cy="1257301"/>
          </a:xfrm>
        </p:spPr>
        <p:txBody>
          <a:bodyPr/>
          <a:lstStyle/>
          <a:p>
            <a:r>
              <a:rPr lang="en-US" sz="2800" dirty="0">
                <a:solidFill>
                  <a:srgbClr val="FF0000"/>
                </a:solidFill>
              </a:rPr>
              <a:t>Displaying the mean median and count of </a:t>
            </a:r>
            <a:r>
              <a:rPr lang="en-US" sz="2800" dirty="0" err="1">
                <a:solidFill>
                  <a:srgbClr val="FF0000"/>
                </a:solidFill>
              </a:rPr>
              <a:t>Recency</a:t>
            </a:r>
            <a:r>
              <a:rPr lang="en-US" sz="2800" dirty="0">
                <a:solidFill>
                  <a:srgbClr val="FF0000"/>
                </a:solidFill>
              </a:rPr>
              <a:t>, Frequency and Monetary for each group with the description: </a:t>
            </a:r>
            <a:r>
              <a:rPr lang="en-US" sz="2800" dirty="0"/>
              <a:t/>
            </a:r>
            <a:br>
              <a:rPr lang="en-US" sz="2800" dirty="0"/>
            </a:br>
            <a:endParaRPr lang="en-IN" sz="2800" dirty="0">
              <a:solidFill>
                <a:srgbClr val="FF0000"/>
              </a:solidFill>
            </a:endParaRPr>
          </a:p>
        </p:txBody>
      </p:sp>
      <p:pic>
        <p:nvPicPr>
          <p:cNvPr id="2097177" name="Picture 4"/>
          <p:cNvPicPr>
            <a:picLocks noChangeAspect="1"/>
          </p:cNvPicPr>
          <p:nvPr/>
        </p:nvPicPr>
        <p:blipFill rotWithShape="1">
          <a:blip r:embed="rId2"/>
          <a:srcRect l="8125" t="27767" r="15000" b="24432"/>
          <a:stretch>
            <a:fillRect/>
          </a:stretch>
        </p:blipFill>
        <p:spPr>
          <a:xfrm>
            <a:off x="516340" y="1828800"/>
            <a:ext cx="10439400" cy="4242850"/>
          </a:xfrm>
          <a:prstGeom prst="rect">
            <a:avLst/>
          </a:prstGeom>
        </p:spPr>
      </p:pic>
      <p:sp>
        <p:nvSpPr>
          <p:cNvPr id="4" name="object 3"/>
          <p:cNvSpPr/>
          <p:nvPr/>
        </p:nvSpPr>
        <p:spPr>
          <a:xfrm>
            <a:off x="11268456" y="103631"/>
            <a:ext cx="685800" cy="630936"/>
          </a:xfrm>
          <a:prstGeom prst="rect">
            <a:avLst/>
          </a:prstGeom>
          <a:blipFill>
            <a:blip r:embed="rId3" cstate="print"/>
            <a:stretch>
              <a:fillRect/>
            </a:stretch>
          </a:blipFill>
        </p:spPr>
        <p:txBody>
          <a:bodyPr wrap="square" lIns="0" tIns="0" rIns="0" bIns="0" rtlCol="0"/>
          <a:lstStyle/>
          <a:p>
            <a:endParaRPr/>
          </a:p>
        </p:txBody>
      </p:sp>
      <p:sp>
        <p:nvSpPr>
          <p:cNvPr id="5" name="object 3"/>
          <p:cNvSpPr/>
          <p:nvPr/>
        </p:nvSpPr>
        <p:spPr>
          <a:xfrm>
            <a:off x="11420856" y="256031"/>
            <a:ext cx="685800" cy="630936"/>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8687" name="object 2"/>
          <p:cNvSpPr txBox="1">
            <a:spLocks noGrp="1"/>
          </p:cNvSpPr>
          <p:nvPr>
            <p:ph type="title"/>
          </p:nvPr>
        </p:nvSpPr>
        <p:spPr>
          <a:xfrm>
            <a:off x="2409189" y="243332"/>
            <a:ext cx="7373620" cy="546100"/>
          </a:xfrm>
          <a:prstGeom prst="rect">
            <a:avLst/>
          </a:prstGeom>
        </p:spPr>
        <p:txBody>
          <a:bodyPr vert="horz" wrap="square" lIns="0" tIns="12700" rIns="0" bIns="0" rtlCol="0">
            <a:spAutoFit/>
          </a:bodyPr>
          <a:lstStyle/>
          <a:p>
            <a:pPr marL="13970">
              <a:lnSpc>
                <a:spcPct val="100000"/>
              </a:lnSpc>
              <a:spcBef>
                <a:spcPts val="100"/>
              </a:spcBef>
            </a:pPr>
            <a:r>
              <a:rPr spc="-10" dirty="0">
                <a:solidFill>
                  <a:srgbClr val="FF0000"/>
                </a:solidFill>
              </a:rPr>
              <a:t>HIERARCHICAL</a:t>
            </a:r>
            <a:r>
              <a:rPr spc="-25" dirty="0">
                <a:solidFill>
                  <a:srgbClr val="FF0000"/>
                </a:solidFill>
              </a:rPr>
              <a:t> </a:t>
            </a:r>
            <a:r>
              <a:rPr spc="-15" dirty="0">
                <a:solidFill>
                  <a:srgbClr val="FF0000"/>
                </a:solidFill>
              </a:rPr>
              <a:t>CLUSTERING</a:t>
            </a:r>
          </a:p>
        </p:txBody>
      </p:sp>
      <p:sp>
        <p:nvSpPr>
          <p:cNvPr id="1048688" name="object 3"/>
          <p:cNvSpPr txBox="1"/>
          <p:nvPr/>
        </p:nvSpPr>
        <p:spPr>
          <a:xfrm>
            <a:off x="889812" y="1258061"/>
            <a:ext cx="10137140" cy="3213100"/>
          </a:xfrm>
          <a:prstGeom prst="rect">
            <a:avLst/>
          </a:prstGeom>
        </p:spPr>
        <p:txBody>
          <a:bodyPr vert="horz" wrap="square" lIns="0" tIns="12700" rIns="0" bIns="0" rtlCol="0">
            <a:spAutoFit/>
          </a:bodyPr>
          <a:lstStyle/>
          <a:p>
            <a:pPr marL="355600" marR="5080" indent="-343535">
              <a:lnSpc>
                <a:spcPct val="100000"/>
              </a:lnSpc>
              <a:spcBef>
                <a:spcPts val="100"/>
              </a:spcBef>
              <a:buFont typeface="Wingdings"/>
              <a:buChar char=""/>
              <a:tabLst>
                <a:tab pos="355600" algn="l"/>
                <a:tab pos="356235" algn="l"/>
              </a:tabLst>
            </a:pPr>
            <a:r>
              <a:rPr sz="2400" spc="-45" dirty="0">
                <a:latin typeface="Carlito"/>
                <a:cs typeface="Carlito"/>
              </a:rPr>
              <a:t>We </a:t>
            </a:r>
            <a:r>
              <a:rPr sz="2400" spc="-10" dirty="0">
                <a:latin typeface="Carlito"/>
                <a:cs typeface="Carlito"/>
              </a:rPr>
              <a:t>can </a:t>
            </a:r>
            <a:r>
              <a:rPr sz="2400" spc="-5" dirty="0">
                <a:latin typeface="Carlito"/>
                <a:cs typeface="Carlito"/>
              </a:rPr>
              <a:t>set </a:t>
            </a:r>
            <a:r>
              <a:rPr sz="2400" dirty="0">
                <a:latin typeface="Carlito"/>
                <a:cs typeface="Carlito"/>
              </a:rPr>
              <a:t>a </a:t>
            </a:r>
            <a:r>
              <a:rPr sz="2400" spc="-5" dirty="0">
                <a:latin typeface="Carlito"/>
                <a:cs typeface="Carlito"/>
              </a:rPr>
              <a:t>threshold </a:t>
            </a:r>
            <a:r>
              <a:rPr sz="2400" spc="-10" dirty="0">
                <a:latin typeface="Carlito"/>
                <a:cs typeface="Carlito"/>
              </a:rPr>
              <a:t>distance </a:t>
            </a:r>
            <a:r>
              <a:rPr sz="2400" dirty="0">
                <a:latin typeface="Carlito"/>
                <a:cs typeface="Carlito"/>
              </a:rPr>
              <a:t>and </a:t>
            </a:r>
            <a:r>
              <a:rPr sz="2400" spc="-20" dirty="0">
                <a:latin typeface="Carlito"/>
                <a:cs typeface="Carlito"/>
              </a:rPr>
              <a:t>draw </a:t>
            </a:r>
            <a:r>
              <a:rPr sz="2400" dirty="0">
                <a:latin typeface="Carlito"/>
                <a:cs typeface="Carlito"/>
              </a:rPr>
              <a:t>a </a:t>
            </a:r>
            <a:r>
              <a:rPr sz="2400" spc="-15" dirty="0">
                <a:latin typeface="Carlito"/>
                <a:cs typeface="Carlito"/>
              </a:rPr>
              <a:t>horizontal </a:t>
            </a:r>
            <a:r>
              <a:rPr sz="2400" dirty="0">
                <a:latin typeface="Carlito"/>
                <a:cs typeface="Carlito"/>
              </a:rPr>
              <a:t>line </a:t>
            </a:r>
            <a:r>
              <a:rPr sz="2400" spc="-25" dirty="0">
                <a:latin typeface="Carlito"/>
                <a:cs typeface="Carlito"/>
              </a:rPr>
              <a:t>(Generally, </a:t>
            </a:r>
            <a:r>
              <a:rPr sz="2400" spc="-15" dirty="0">
                <a:latin typeface="Carlito"/>
                <a:cs typeface="Carlito"/>
              </a:rPr>
              <a:t>we </a:t>
            </a:r>
            <a:r>
              <a:rPr sz="2400" dirty="0">
                <a:latin typeface="Carlito"/>
                <a:cs typeface="Carlito"/>
              </a:rPr>
              <a:t>try </a:t>
            </a:r>
            <a:r>
              <a:rPr sz="2400" spc="-15" dirty="0">
                <a:latin typeface="Carlito"/>
                <a:cs typeface="Carlito"/>
              </a:rPr>
              <a:t>to  </a:t>
            </a:r>
            <a:r>
              <a:rPr sz="2400" spc="-5" dirty="0">
                <a:latin typeface="Carlito"/>
                <a:cs typeface="Carlito"/>
              </a:rPr>
              <a:t>set </a:t>
            </a:r>
            <a:r>
              <a:rPr sz="2400" dirty="0">
                <a:latin typeface="Carlito"/>
                <a:cs typeface="Carlito"/>
              </a:rPr>
              <a:t>the </a:t>
            </a:r>
            <a:r>
              <a:rPr sz="2400" spc="-5" dirty="0">
                <a:latin typeface="Carlito"/>
                <a:cs typeface="Carlito"/>
              </a:rPr>
              <a:t>threshold </a:t>
            </a:r>
            <a:r>
              <a:rPr sz="2400" dirty="0">
                <a:latin typeface="Carlito"/>
                <a:cs typeface="Carlito"/>
              </a:rPr>
              <a:t>in </a:t>
            </a:r>
            <a:r>
              <a:rPr sz="2400" spc="-5" dirty="0">
                <a:latin typeface="Carlito"/>
                <a:cs typeface="Carlito"/>
              </a:rPr>
              <a:t>such </a:t>
            </a:r>
            <a:r>
              <a:rPr sz="2400" dirty="0">
                <a:latin typeface="Carlito"/>
                <a:cs typeface="Carlito"/>
              </a:rPr>
              <a:t>a </a:t>
            </a:r>
            <a:r>
              <a:rPr sz="2400" spc="-25" dirty="0">
                <a:latin typeface="Carlito"/>
                <a:cs typeface="Carlito"/>
              </a:rPr>
              <a:t>way </a:t>
            </a:r>
            <a:r>
              <a:rPr sz="2400" spc="-10" dirty="0">
                <a:latin typeface="Carlito"/>
                <a:cs typeface="Carlito"/>
              </a:rPr>
              <a:t>that </a:t>
            </a:r>
            <a:r>
              <a:rPr sz="2400" dirty="0">
                <a:latin typeface="Carlito"/>
                <a:cs typeface="Carlito"/>
              </a:rPr>
              <a:t>it cuts the </a:t>
            </a:r>
            <a:r>
              <a:rPr sz="2400" spc="-10" dirty="0">
                <a:latin typeface="Carlito"/>
                <a:cs typeface="Carlito"/>
              </a:rPr>
              <a:t>tallest vertical </a:t>
            </a:r>
            <a:r>
              <a:rPr sz="2400" dirty="0">
                <a:latin typeface="Carlito"/>
                <a:cs typeface="Carlito"/>
              </a:rPr>
              <a:t>line). </a:t>
            </a:r>
            <a:r>
              <a:rPr sz="2400" spc="-45" dirty="0">
                <a:latin typeface="Carlito"/>
                <a:cs typeface="Carlito"/>
              </a:rPr>
              <a:t>We </a:t>
            </a:r>
            <a:r>
              <a:rPr sz="2400" spc="-10" dirty="0">
                <a:latin typeface="Carlito"/>
                <a:cs typeface="Carlito"/>
              </a:rPr>
              <a:t>can </a:t>
            </a:r>
            <a:r>
              <a:rPr sz="2400" spc="-5" dirty="0">
                <a:latin typeface="Carlito"/>
                <a:cs typeface="Carlito"/>
              </a:rPr>
              <a:t>set  </a:t>
            </a:r>
            <a:r>
              <a:rPr sz="2400" dirty="0">
                <a:latin typeface="Carlito"/>
                <a:cs typeface="Carlito"/>
              </a:rPr>
              <a:t>this </a:t>
            </a:r>
            <a:r>
              <a:rPr sz="2400" spc="-5" dirty="0">
                <a:latin typeface="Carlito"/>
                <a:cs typeface="Carlito"/>
              </a:rPr>
              <a:t>threshold </a:t>
            </a:r>
            <a:r>
              <a:rPr sz="2400" dirty="0">
                <a:latin typeface="Carlito"/>
                <a:cs typeface="Carlito"/>
              </a:rPr>
              <a:t>as 50 </a:t>
            </a:r>
            <a:r>
              <a:rPr sz="2400" spc="-10" dirty="0">
                <a:latin typeface="Carlito"/>
                <a:cs typeface="Carlito"/>
              </a:rPr>
              <a:t>or </a:t>
            </a:r>
            <a:r>
              <a:rPr sz="2400" dirty="0">
                <a:latin typeface="Carlito"/>
                <a:cs typeface="Carlito"/>
              </a:rPr>
              <a:t>70 and </a:t>
            </a:r>
            <a:r>
              <a:rPr sz="2400" spc="-20" dirty="0">
                <a:latin typeface="Carlito"/>
                <a:cs typeface="Carlito"/>
              </a:rPr>
              <a:t>draw </a:t>
            </a:r>
            <a:r>
              <a:rPr sz="2400" dirty="0">
                <a:latin typeface="Carlito"/>
                <a:cs typeface="Carlito"/>
              </a:rPr>
              <a:t>a </a:t>
            </a:r>
            <a:r>
              <a:rPr sz="2400" spc="-15" dirty="0">
                <a:latin typeface="Carlito"/>
                <a:cs typeface="Carlito"/>
              </a:rPr>
              <a:t>horizontal </a:t>
            </a:r>
            <a:r>
              <a:rPr sz="2400" dirty="0">
                <a:latin typeface="Carlito"/>
                <a:cs typeface="Carlito"/>
              </a:rPr>
              <a:t>line as </a:t>
            </a:r>
            <a:r>
              <a:rPr sz="2400" spc="-10" dirty="0">
                <a:latin typeface="Carlito"/>
                <a:cs typeface="Carlito"/>
              </a:rPr>
              <a:t>shown </a:t>
            </a:r>
            <a:r>
              <a:rPr sz="2400" dirty="0">
                <a:latin typeface="Carlito"/>
                <a:cs typeface="Carlito"/>
              </a:rPr>
              <a:t>in </a:t>
            </a:r>
            <a:r>
              <a:rPr sz="2400" spc="-10" dirty="0">
                <a:latin typeface="Carlito"/>
                <a:cs typeface="Carlito"/>
              </a:rPr>
              <a:t>dendogram </a:t>
            </a:r>
            <a:r>
              <a:rPr sz="2400" dirty="0">
                <a:latin typeface="Carlito"/>
                <a:cs typeface="Carlito"/>
              </a:rPr>
              <a:t>in  the </a:t>
            </a:r>
            <a:r>
              <a:rPr sz="2400" spc="-10" dirty="0">
                <a:latin typeface="Carlito"/>
                <a:cs typeface="Carlito"/>
              </a:rPr>
              <a:t>previous</a:t>
            </a:r>
            <a:r>
              <a:rPr sz="2400" spc="-5" dirty="0">
                <a:latin typeface="Carlito"/>
                <a:cs typeface="Carlito"/>
              </a:rPr>
              <a:t> slide..</a:t>
            </a:r>
            <a:endParaRPr sz="2400" dirty="0">
              <a:latin typeface="Carlito"/>
              <a:cs typeface="Carlito"/>
            </a:endParaRPr>
          </a:p>
          <a:p>
            <a:pPr marL="355600" marR="204470" indent="-343535">
              <a:lnSpc>
                <a:spcPct val="100000"/>
              </a:lnSpc>
              <a:buFont typeface="Wingdings"/>
              <a:buChar char=""/>
              <a:tabLst>
                <a:tab pos="355600" algn="l"/>
                <a:tab pos="356235" algn="l"/>
              </a:tabLst>
            </a:pPr>
            <a:r>
              <a:rPr sz="2400" spc="-5" dirty="0">
                <a:latin typeface="Carlito"/>
                <a:cs typeface="Carlito"/>
              </a:rPr>
              <a:t>The number of </a:t>
            </a:r>
            <a:r>
              <a:rPr sz="2400" spc="-10" dirty="0">
                <a:latin typeface="Carlito"/>
                <a:cs typeface="Carlito"/>
              </a:rPr>
              <a:t>clusters </a:t>
            </a:r>
            <a:r>
              <a:rPr sz="2400" dirty="0">
                <a:latin typeface="Carlito"/>
                <a:cs typeface="Carlito"/>
              </a:rPr>
              <a:t>will </a:t>
            </a:r>
            <a:r>
              <a:rPr sz="2400" spc="-5" dirty="0">
                <a:latin typeface="Carlito"/>
                <a:cs typeface="Carlito"/>
              </a:rPr>
              <a:t>be </a:t>
            </a:r>
            <a:r>
              <a:rPr sz="2400" dirty="0">
                <a:latin typeface="Carlito"/>
                <a:cs typeface="Carlito"/>
              </a:rPr>
              <a:t>the </a:t>
            </a:r>
            <a:r>
              <a:rPr sz="2400" spc="-5" dirty="0">
                <a:latin typeface="Carlito"/>
                <a:cs typeface="Carlito"/>
              </a:rPr>
              <a:t>number of vertical </a:t>
            </a:r>
            <a:r>
              <a:rPr sz="2400" dirty="0">
                <a:latin typeface="Carlito"/>
                <a:cs typeface="Carlito"/>
              </a:rPr>
              <a:t>lines which </a:t>
            </a:r>
            <a:r>
              <a:rPr sz="2400" spc="-15" dirty="0">
                <a:latin typeface="Carlito"/>
                <a:cs typeface="Carlito"/>
              </a:rPr>
              <a:t>are </a:t>
            </a:r>
            <a:r>
              <a:rPr sz="2400" spc="-5" dirty="0">
                <a:latin typeface="Carlito"/>
                <a:cs typeface="Carlito"/>
              </a:rPr>
              <a:t>being  </a:t>
            </a:r>
            <a:r>
              <a:rPr sz="2400" spc="-15" dirty="0">
                <a:latin typeface="Carlito"/>
                <a:cs typeface="Carlito"/>
              </a:rPr>
              <a:t>intersected </a:t>
            </a:r>
            <a:r>
              <a:rPr sz="2400" spc="-10" dirty="0">
                <a:latin typeface="Carlito"/>
                <a:cs typeface="Carlito"/>
              </a:rPr>
              <a:t>by </a:t>
            </a:r>
            <a:r>
              <a:rPr sz="2400" dirty="0">
                <a:latin typeface="Carlito"/>
                <a:cs typeface="Carlito"/>
              </a:rPr>
              <a:t>the line </a:t>
            </a:r>
            <a:r>
              <a:rPr sz="2400" spc="-15" dirty="0">
                <a:latin typeface="Carlito"/>
                <a:cs typeface="Carlito"/>
              </a:rPr>
              <a:t>drawn </a:t>
            </a:r>
            <a:r>
              <a:rPr sz="2400" spc="-5" dirty="0">
                <a:latin typeface="Carlito"/>
                <a:cs typeface="Carlito"/>
              </a:rPr>
              <a:t>using </a:t>
            </a:r>
            <a:r>
              <a:rPr sz="2400" dirty="0">
                <a:latin typeface="Carlito"/>
                <a:cs typeface="Carlito"/>
              </a:rPr>
              <a:t>the </a:t>
            </a:r>
            <a:r>
              <a:rPr sz="2400" spc="-5" dirty="0">
                <a:latin typeface="Carlito"/>
                <a:cs typeface="Carlito"/>
              </a:rPr>
              <a:t>threshold. The </a:t>
            </a:r>
            <a:r>
              <a:rPr sz="2400" spc="-10" dirty="0">
                <a:latin typeface="Carlito"/>
                <a:cs typeface="Carlito"/>
              </a:rPr>
              <a:t>larger </a:t>
            </a:r>
            <a:r>
              <a:rPr sz="2400" spc="-5" dirty="0">
                <a:latin typeface="Carlito"/>
                <a:cs typeface="Carlito"/>
              </a:rPr>
              <a:t>threshold </a:t>
            </a:r>
            <a:r>
              <a:rPr sz="2400" dirty="0">
                <a:latin typeface="Carlito"/>
                <a:cs typeface="Carlito"/>
              </a:rPr>
              <a:t>(y=70)  </a:t>
            </a:r>
            <a:r>
              <a:rPr sz="2400" spc="-5" dirty="0">
                <a:latin typeface="Carlito"/>
                <a:cs typeface="Carlito"/>
              </a:rPr>
              <a:t>results </a:t>
            </a:r>
            <a:r>
              <a:rPr sz="2400" dirty="0">
                <a:latin typeface="Carlito"/>
                <a:cs typeface="Carlito"/>
              </a:rPr>
              <a:t>in 2 </a:t>
            </a:r>
            <a:r>
              <a:rPr sz="2400" spc="-15" dirty="0">
                <a:latin typeface="Carlito"/>
                <a:cs typeface="Carlito"/>
              </a:rPr>
              <a:t>clusters </a:t>
            </a:r>
            <a:r>
              <a:rPr sz="2400" dirty="0">
                <a:latin typeface="Carlito"/>
                <a:cs typeface="Carlito"/>
              </a:rPr>
              <a:t>while the </a:t>
            </a:r>
            <a:r>
              <a:rPr sz="2400" spc="-5" dirty="0">
                <a:latin typeface="Carlito"/>
                <a:cs typeface="Carlito"/>
              </a:rPr>
              <a:t>smaller (y=50) results </a:t>
            </a:r>
            <a:r>
              <a:rPr sz="2400" dirty="0">
                <a:latin typeface="Carlito"/>
                <a:cs typeface="Carlito"/>
              </a:rPr>
              <a:t>in 3</a:t>
            </a:r>
            <a:r>
              <a:rPr sz="2400" spc="-110" dirty="0">
                <a:latin typeface="Carlito"/>
                <a:cs typeface="Carlito"/>
              </a:rPr>
              <a:t> </a:t>
            </a:r>
            <a:r>
              <a:rPr sz="2400" spc="-15" dirty="0">
                <a:latin typeface="Carlito"/>
                <a:cs typeface="Carlito"/>
              </a:rPr>
              <a:t>clusters.</a:t>
            </a:r>
            <a:endParaRPr sz="2400" dirty="0">
              <a:latin typeface="Carlito"/>
              <a:cs typeface="Carlito"/>
            </a:endParaRPr>
          </a:p>
          <a:p>
            <a:pPr marL="355600" indent="-343535">
              <a:lnSpc>
                <a:spcPct val="100000"/>
              </a:lnSpc>
              <a:buFont typeface="Wingdings"/>
              <a:buChar char=""/>
              <a:tabLst>
                <a:tab pos="355600" algn="l"/>
                <a:tab pos="356235" algn="l"/>
              </a:tabLst>
            </a:pPr>
            <a:r>
              <a:rPr sz="2400" spc="-5" dirty="0">
                <a:latin typeface="Carlito"/>
                <a:cs typeface="Carlito"/>
              </a:rPr>
              <a:t>Lets </a:t>
            </a:r>
            <a:r>
              <a:rPr sz="2400" spc="-10" dirty="0">
                <a:latin typeface="Carlito"/>
                <a:cs typeface="Carlito"/>
              </a:rPr>
              <a:t>visualize </a:t>
            </a:r>
            <a:r>
              <a:rPr sz="2400" dirty="0">
                <a:latin typeface="Carlito"/>
                <a:cs typeface="Carlito"/>
              </a:rPr>
              <a:t>the </a:t>
            </a:r>
            <a:r>
              <a:rPr sz="2400" spc="-10" dirty="0">
                <a:latin typeface="Carlito"/>
                <a:cs typeface="Carlito"/>
              </a:rPr>
              <a:t>clusters </a:t>
            </a:r>
            <a:r>
              <a:rPr sz="2400" dirty="0">
                <a:latin typeface="Carlito"/>
                <a:cs typeface="Carlito"/>
              </a:rPr>
              <a:t>in the </a:t>
            </a:r>
            <a:r>
              <a:rPr sz="2400" spc="-10" dirty="0">
                <a:latin typeface="Carlito"/>
                <a:cs typeface="Carlito"/>
              </a:rPr>
              <a:t>next</a:t>
            </a:r>
            <a:r>
              <a:rPr sz="2400" spc="-40" dirty="0">
                <a:latin typeface="Carlito"/>
                <a:cs typeface="Carlito"/>
              </a:rPr>
              <a:t> </a:t>
            </a:r>
            <a:r>
              <a:rPr sz="2400" spc="-5" dirty="0">
                <a:latin typeface="Carlito"/>
                <a:cs typeface="Carlito"/>
              </a:rPr>
              <a:t>slide.</a:t>
            </a:r>
            <a:endParaRPr sz="2400" dirty="0">
              <a:latin typeface="Carlito"/>
              <a:cs typeface="Carlito"/>
            </a:endParaRPr>
          </a:p>
        </p:txBody>
      </p:sp>
      <p:sp>
        <p:nvSpPr>
          <p:cNvPr id="1048689" name="object 4"/>
          <p:cNvSpPr/>
          <p:nvPr/>
        </p:nvSpPr>
        <p:spPr>
          <a:xfrm>
            <a:off x="11268456" y="103631"/>
            <a:ext cx="685800" cy="63093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9" name="Title 1"/>
          <p:cNvSpPr>
            <a:spLocks noGrp="1"/>
          </p:cNvSpPr>
          <p:nvPr>
            <p:ph type="title"/>
          </p:nvPr>
        </p:nvSpPr>
        <p:spPr>
          <a:xfrm>
            <a:off x="1219200" y="304800"/>
            <a:ext cx="7373620" cy="533401"/>
          </a:xfrm>
        </p:spPr>
        <p:txBody>
          <a:bodyPr/>
          <a:lstStyle/>
          <a:p>
            <a:r>
              <a:rPr lang="en-US" b="1" dirty="0">
                <a:solidFill>
                  <a:srgbClr val="FF0000"/>
                </a:solidFill>
              </a:rPr>
              <a:t>Hierarchical Clustering</a:t>
            </a:r>
            <a:endParaRPr lang="en-US" dirty="0">
              <a:solidFill>
                <a:srgbClr val="FF0000"/>
              </a:solidFill>
            </a:endParaRPr>
          </a:p>
        </p:txBody>
      </p:sp>
      <p:pic>
        <p:nvPicPr>
          <p:cNvPr id="2097153" name="Picture 2"/>
          <p:cNvPicPr>
            <a:picLocks noChangeAspect="1" noChangeArrowheads="1"/>
          </p:cNvPicPr>
          <p:nvPr/>
        </p:nvPicPr>
        <p:blipFill>
          <a:blip r:embed="rId2"/>
          <a:srcRect/>
          <a:stretch>
            <a:fillRect/>
          </a:stretch>
        </p:blipFill>
        <p:spPr bwMode="auto">
          <a:xfrm>
            <a:off x="304800" y="2949400"/>
            <a:ext cx="11658600" cy="3908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48600" name="Rectangle 2"/>
          <p:cNvSpPr/>
          <p:nvPr/>
        </p:nvSpPr>
        <p:spPr>
          <a:xfrm>
            <a:off x="457200" y="1133518"/>
            <a:ext cx="11049000" cy="1767841"/>
          </a:xfrm>
          <a:prstGeom prst="rect">
            <a:avLst/>
          </a:prstGeom>
        </p:spPr>
        <p:txBody>
          <a:bodyPr wrap="square">
            <a:spAutoFit/>
          </a:bodyPr>
          <a:lstStyle/>
          <a:p>
            <a:r>
              <a:rPr lang="en-US" sz="2800" b="1" dirty="0"/>
              <a:t>The number of clusters will be the number of vertical lines which are being intersected by the line drawn using the threshold. The larger threshold (y=70) results in 2 clusters while the smaller (y=50) results in 3 clusters</a:t>
            </a:r>
          </a:p>
        </p:txBody>
      </p:sp>
      <p:sp>
        <p:nvSpPr>
          <p:cNvPr id="5" name="object 3"/>
          <p:cNvSpPr/>
          <p:nvPr/>
        </p:nvSpPr>
        <p:spPr>
          <a:xfrm>
            <a:off x="11268456" y="103631"/>
            <a:ext cx="685800" cy="630936"/>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7" name="Title 1"/>
          <p:cNvSpPr>
            <a:spLocks noGrp="1"/>
          </p:cNvSpPr>
          <p:nvPr>
            <p:ph type="title"/>
          </p:nvPr>
        </p:nvSpPr>
        <p:spPr>
          <a:xfrm>
            <a:off x="685800" y="304800"/>
            <a:ext cx="7373620" cy="533401"/>
          </a:xfrm>
        </p:spPr>
        <p:txBody>
          <a:bodyPr/>
          <a:lstStyle/>
          <a:p>
            <a:r>
              <a:rPr lang="en-US" b="1" dirty="0">
                <a:solidFill>
                  <a:srgbClr val="FF0000"/>
                </a:solidFill>
              </a:rPr>
              <a:t>Hierarchical Clustering</a:t>
            </a:r>
            <a:endParaRPr lang="en-IN" dirty="0"/>
          </a:p>
        </p:txBody>
      </p:sp>
      <p:pic>
        <p:nvPicPr>
          <p:cNvPr id="2097152" name="Picture 2"/>
          <p:cNvPicPr>
            <a:picLocks noChangeAspect="1"/>
          </p:cNvPicPr>
          <p:nvPr/>
        </p:nvPicPr>
        <p:blipFill>
          <a:blip r:embed="rId2"/>
          <a:stretch>
            <a:fillRect/>
          </a:stretch>
        </p:blipFill>
        <p:spPr>
          <a:xfrm>
            <a:off x="838200" y="2809875"/>
            <a:ext cx="9905998" cy="4048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48598" name="Rectangle 3"/>
          <p:cNvSpPr/>
          <p:nvPr/>
        </p:nvSpPr>
        <p:spPr>
          <a:xfrm>
            <a:off x="685800" y="1521192"/>
            <a:ext cx="10058398" cy="707886"/>
          </a:xfrm>
          <a:prstGeom prst="rect">
            <a:avLst/>
          </a:prstGeom>
        </p:spPr>
        <p:txBody>
          <a:bodyPr wrap="square">
            <a:spAutoFit/>
          </a:bodyPr>
          <a:lstStyle/>
          <a:p>
            <a:r>
              <a:rPr lang="en-US" sz="2000" b="1" dirty="0"/>
              <a:t>Fitting hierarchical clustering with number of clusters based on </a:t>
            </a:r>
            <a:r>
              <a:rPr lang="en-US" sz="2000" b="1" dirty="0" err="1"/>
              <a:t>dendogram</a:t>
            </a:r>
            <a:r>
              <a:rPr lang="en-US" sz="2000" b="1" dirty="0"/>
              <a:t> distance threshold = 70</a:t>
            </a:r>
          </a:p>
        </p:txBody>
      </p:sp>
      <p:sp>
        <p:nvSpPr>
          <p:cNvPr id="5" name="object 3"/>
          <p:cNvSpPr/>
          <p:nvPr/>
        </p:nvSpPr>
        <p:spPr>
          <a:xfrm>
            <a:off x="11268456" y="103631"/>
            <a:ext cx="685800" cy="630936"/>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8590" name="object 2"/>
          <p:cNvSpPr txBox="1">
            <a:spLocks noGrp="1"/>
          </p:cNvSpPr>
          <p:nvPr>
            <p:ph type="title"/>
          </p:nvPr>
        </p:nvSpPr>
        <p:spPr>
          <a:xfrm>
            <a:off x="4374641" y="202133"/>
            <a:ext cx="3442970" cy="546100"/>
          </a:xfrm>
          <a:prstGeom prst="rect">
            <a:avLst/>
          </a:prstGeom>
        </p:spPr>
        <p:txBody>
          <a:bodyPr vert="horz" wrap="square" lIns="0" tIns="12700" rIns="0" bIns="0" rtlCol="0">
            <a:spAutoFit/>
          </a:bodyPr>
          <a:lstStyle/>
          <a:p>
            <a:pPr marL="12700">
              <a:lnSpc>
                <a:spcPct val="100000"/>
              </a:lnSpc>
              <a:spcBef>
                <a:spcPts val="100"/>
              </a:spcBef>
            </a:pPr>
            <a:r>
              <a:rPr dirty="0"/>
              <a:t>CON</a:t>
            </a:r>
            <a:r>
              <a:rPr spc="-15" dirty="0"/>
              <a:t>C</a:t>
            </a:r>
            <a:r>
              <a:rPr spc="-100" dirty="0"/>
              <a:t>L</a:t>
            </a:r>
            <a:r>
              <a:rPr dirty="0"/>
              <a:t>USION</a:t>
            </a:r>
          </a:p>
        </p:txBody>
      </p:sp>
      <p:sp>
        <p:nvSpPr>
          <p:cNvPr id="1048591" name="object 3"/>
          <p:cNvSpPr/>
          <p:nvPr/>
        </p:nvSpPr>
        <p:spPr>
          <a:xfrm>
            <a:off x="11268456" y="103631"/>
            <a:ext cx="685800" cy="630936"/>
          </a:xfrm>
          <a:prstGeom prst="rect">
            <a:avLst/>
          </a:prstGeom>
          <a:blipFill>
            <a:blip r:embed="rId2" cstate="print"/>
            <a:stretch>
              <a:fillRect/>
            </a:stretch>
          </a:blipFill>
        </p:spPr>
        <p:txBody>
          <a:bodyPr wrap="square" lIns="0" tIns="0" rIns="0" bIns="0" rtlCol="0"/>
          <a:lstStyle/>
          <a:p>
            <a:endParaRPr/>
          </a:p>
        </p:txBody>
      </p:sp>
      <p:sp>
        <p:nvSpPr>
          <p:cNvPr id="1048592" name="object 4"/>
          <p:cNvSpPr txBox="1">
            <a:spLocks noGrp="1"/>
          </p:cNvSpPr>
          <p:nvPr>
            <p:ph type="body" idx="1"/>
          </p:nvPr>
        </p:nvSpPr>
        <p:spPr>
          <a:xfrm>
            <a:off x="779526" y="1433679"/>
            <a:ext cx="10831829" cy="2845010"/>
          </a:xfrm>
          <a:prstGeom prst="rect">
            <a:avLst/>
          </a:prstGeom>
        </p:spPr>
        <p:txBody>
          <a:bodyPr vert="horz" wrap="square" lIns="0" tIns="53975" rIns="0" bIns="0" rtlCol="0">
            <a:spAutoFit/>
          </a:bodyPr>
          <a:lstStyle/>
          <a:p>
            <a:pPr marL="508000" marR="5080" indent="-342900">
              <a:lnSpc>
                <a:spcPts val="2590"/>
              </a:lnSpc>
              <a:spcBef>
                <a:spcPts val="425"/>
              </a:spcBef>
              <a:buFont typeface="Wingdings"/>
              <a:buChar char=""/>
              <a:tabLst>
                <a:tab pos="508000" algn="l"/>
                <a:tab pos="508634" algn="l"/>
              </a:tabLst>
            </a:pPr>
            <a:r>
              <a:rPr spc="-45" dirty="0"/>
              <a:t>We </a:t>
            </a:r>
            <a:r>
              <a:rPr spc="-10" dirty="0"/>
              <a:t>started </a:t>
            </a:r>
            <a:r>
              <a:rPr dirty="0"/>
              <a:t>with a </a:t>
            </a:r>
            <a:r>
              <a:rPr spc="-5" dirty="0"/>
              <a:t>quantile based simple </a:t>
            </a:r>
            <a:r>
              <a:rPr spc="-10" dirty="0"/>
              <a:t>segmentation </a:t>
            </a:r>
            <a:r>
              <a:rPr dirty="0"/>
              <a:t>model </a:t>
            </a:r>
            <a:r>
              <a:rPr spc="-15" dirty="0"/>
              <a:t>first </a:t>
            </a:r>
            <a:r>
              <a:rPr dirty="0"/>
              <a:t>then </a:t>
            </a:r>
            <a:r>
              <a:rPr spc="-10" dirty="0"/>
              <a:t>moved </a:t>
            </a:r>
            <a:r>
              <a:rPr spc="-15" dirty="0"/>
              <a:t>to  </a:t>
            </a:r>
            <a:r>
              <a:rPr spc="-10" dirty="0"/>
              <a:t>more </a:t>
            </a:r>
            <a:r>
              <a:rPr spc="-15" dirty="0"/>
              <a:t>complex </a:t>
            </a:r>
            <a:r>
              <a:rPr dirty="0"/>
              <a:t>models </a:t>
            </a:r>
            <a:r>
              <a:rPr spc="-5" dirty="0"/>
              <a:t>because simple implementation helps </a:t>
            </a:r>
            <a:r>
              <a:rPr spc="-10" dirty="0"/>
              <a:t>having </a:t>
            </a:r>
            <a:r>
              <a:rPr dirty="0"/>
              <a:t>a </a:t>
            </a:r>
            <a:r>
              <a:rPr spc="-15" dirty="0"/>
              <a:t>first </a:t>
            </a:r>
            <a:r>
              <a:rPr dirty="0"/>
              <a:t>glance </a:t>
            </a:r>
            <a:r>
              <a:rPr spc="-15" dirty="0"/>
              <a:t>at  </a:t>
            </a:r>
            <a:r>
              <a:rPr dirty="0"/>
              <a:t>the </a:t>
            </a:r>
            <a:r>
              <a:rPr spc="-15" dirty="0"/>
              <a:t>data </a:t>
            </a:r>
            <a:r>
              <a:rPr dirty="0"/>
              <a:t>and </a:t>
            </a:r>
            <a:r>
              <a:rPr spc="-5" dirty="0"/>
              <a:t>know where/how </a:t>
            </a:r>
            <a:r>
              <a:rPr spc="-15" dirty="0"/>
              <a:t>to </a:t>
            </a:r>
            <a:r>
              <a:rPr spc="-10" dirty="0"/>
              <a:t>exploit </a:t>
            </a:r>
            <a:r>
              <a:rPr dirty="0"/>
              <a:t>it</a:t>
            </a:r>
            <a:r>
              <a:rPr spc="-35" dirty="0"/>
              <a:t> </a:t>
            </a:r>
            <a:r>
              <a:rPr spc="-50" dirty="0"/>
              <a:t>better</a:t>
            </a:r>
            <a:r>
              <a:rPr spc="-50" dirty="0" smtClean="0"/>
              <a:t>.</a:t>
            </a:r>
            <a:r>
              <a:rPr lang="en-US" spc="-5" dirty="0" smtClean="0"/>
              <a:t> </a:t>
            </a:r>
            <a:endParaRPr spc="-10" dirty="0"/>
          </a:p>
          <a:p>
            <a:pPr marL="508000" marR="104139" indent="-342900">
              <a:lnSpc>
                <a:spcPct val="90000"/>
              </a:lnSpc>
              <a:spcBef>
                <a:spcPts val="965"/>
              </a:spcBef>
              <a:buFont typeface="Wingdings"/>
              <a:buChar char=""/>
              <a:tabLst>
                <a:tab pos="508000" algn="l"/>
                <a:tab pos="508634" algn="l"/>
              </a:tabLst>
            </a:pPr>
            <a:r>
              <a:rPr spc="-45" dirty="0"/>
              <a:t>We </a:t>
            </a:r>
            <a:r>
              <a:rPr spc="-5" dirty="0"/>
              <a:t>didn't </a:t>
            </a:r>
            <a:r>
              <a:rPr spc="-10" dirty="0"/>
              <a:t>obtain </a:t>
            </a:r>
            <a:r>
              <a:rPr dirty="0"/>
              <a:t>a clearly </a:t>
            </a:r>
            <a:r>
              <a:rPr spc="-15" dirty="0"/>
              <a:t>separated </a:t>
            </a:r>
            <a:r>
              <a:rPr spc="-10" dirty="0"/>
              <a:t>clusters </a:t>
            </a:r>
            <a:r>
              <a:rPr dirty="0"/>
              <a:t>as the </a:t>
            </a:r>
            <a:r>
              <a:rPr spc="-10" dirty="0"/>
              <a:t>Cluster </a:t>
            </a:r>
            <a:r>
              <a:rPr spc="-5" dirty="0"/>
              <a:t>assignments </a:t>
            </a:r>
            <a:r>
              <a:rPr spc="-15" dirty="0"/>
              <a:t>are  </a:t>
            </a:r>
            <a:r>
              <a:rPr dirty="0"/>
              <a:t>muddled. </a:t>
            </a:r>
            <a:r>
              <a:rPr spc="-10" dirty="0"/>
              <a:t>Segments </a:t>
            </a:r>
            <a:r>
              <a:rPr spc="-5" dirty="0"/>
              <a:t>depend on </a:t>
            </a:r>
            <a:r>
              <a:rPr spc="-10" dirty="0"/>
              <a:t>how </a:t>
            </a:r>
            <a:r>
              <a:rPr dirty="0"/>
              <a:t>the </a:t>
            </a:r>
            <a:r>
              <a:rPr spc="-5" dirty="0"/>
              <a:t>business plans </a:t>
            </a:r>
            <a:r>
              <a:rPr spc="-15" dirty="0"/>
              <a:t>to </a:t>
            </a:r>
            <a:r>
              <a:rPr spc="-5" dirty="0"/>
              <a:t>use </a:t>
            </a:r>
            <a:r>
              <a:rPr dirty="0"/>
              <a:t>the </a:t>
            </a:r>
            <a:r>
              <a:rPr spc="-5" dirty="0"/>
              <a:t>results, </a:t>
            </a:r>
            <a:r>
              <a:rPr dirty="0"/>
              <a:t>and the  </a:t>
            </a:r>
            <a:r>
              <a:rPr spc="-10" dirty="0"/>
              <a:t>level </a:t>
            </a:r>
            <a:r>
              <a:rPr spc="-5" dirty="0"/>
              <a:t>of granularity they </a:t>
            </a:r>
            <a:r>
              <a:rPr spc="-15" dirty="0"/>
              <a:t>want to </a:t>
            </a:r>
            <a:r>
              <a:rPr spc="-5" dirty="0"/>
              <a:t>see </a:t>
            </a:r>
            <a:r>
              <a:rPr dirty="0"/>
              <a:t>in the </a:t>
            </a:r>
            <a:r>
              <a:rPr spc="-10" dirty="0"/>
              <a:t>clusters. </a:t>
            </a:r>
            <a:r>
              <a:rPr dirty="0"/>
              <a:t>Based </a:t>
            </a:r>
            <a:r>
              <a:rPr spc="-5" dirty="0"/>
              <a:t>on that </a:t>
            </a:r>
            <a:r>
              <a:rPr spc="-10" dirty="0"/>
              <a:t>various </a:t>
            </a:r>
            <a:r>
              <a:rPr spc="-5" dirty="0"/>
              <a:t>methods  of clustering </a:t>
            </a:r>
            <a:r>
              <a:rPr spc="-10" dirty="0"/>
              <a:t>can </a:t>
            </a:r>
            <a:r>
              <a:rPr spc="-5" dirty="0"/>
              <a:t>be further </a:t>
            </a:r>
            <a:r>
              <a:rPr spc="-10" dirty="0"/>
              <a:t>exploited </a:t>
            </a:r>
            <a:r>
              <a:rPr spc="-5" dirty="0"/>
              <a:t>whether </a:t>
            </a:r>
            <a:r>
              <a:rPr dirty="0"/>
              <a:t>applied </a:t>
            </a:r>
            <a:r>
              <a:rPr spc="-10" dirty="0"/>
              <a:t>on </a:t>
            </a:r>
            <a:r>
              <a:rPr dirty="0"/>
              <a:t>RFM </a:t>
            </a:r>
            <a:r>
              <a:rPr spc="-5" dirty="0"/>
              <a:t>variables or directly  on </a:t>
            </a:r>
            <a:r>
              <a:rPr dirty="0"/>
              <a:t>the </a:t>
            </a:r>
            <a:r>
              <a:rPr spc="-5" dirty="0"/>
              <a:t>transactional</a:t>
            </a:r>
            <a:r>
              <a:rPr spc="-40" dirty="0"/>
              <a:t> </a:t>
            </a:r>
            <a:r>
              <a:rPr spc="-10" dirty="0"/>
              <a:t>dataset.</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8616" name="object 2"/>
          <p:cNvSpPr txBox="1">
            <a:spLocks noGrp="1"/>
          </p:cNvSpPr>
          <p:nvPr>
            <p:ph type="title"/>
          </p:nvPr>
        </p:nvSpPr>
        <p:spPr>
          <a:xfrm>
            <a:off x="3222117" y="595706"/>
            <a:ext cx="5751830" cy="546100"/>
          </a:xfrm>
          <a:prstGeom prst="rect">
            <a:avLst/>
          </a:prstGeom>
        </p:spPr>
        <p:txBody>
          <a:bodyPr vert="horz" wrap="square" lIns="0" tIns="12700" rIns="0" bIns="0" rtlCol="0">
            <a:spAutoFit/>
          </a:bodyPr>
          <a:lstStyle/>
          <a:p>
            <a:pPr marL="12700">
              <a:lnSpc>
                <a:spcPct val="100000"/>
              </a:lnSpc>
              <a:spcBef>
                <a:spcPts val="100"/>
              </a:spcBef>
            </a:pPr>
            <a:r>
              <a:rPr spc="-15" dirty="0">
                <a:solidFill>
                  <a:srgbClr val="C00000"/>
                </a:solidFill>
              </a:rPr>
              <a:t>PROBLEM</a:t>
            </a:r>
            <a:r>
              <a:rPr spc="-50" dirty="0">
                <a:solidFill>
                  <a:srgbClr val="C00000"/>
                </a:solidFill>
              </a:rPr>
              <a:t> </a:t>
            </a:r>
            <a:r>
              <a:rPr spc="-55" dirty="0">
                <a:solidFill>
                  <a:srgbClr val="C00000"/>
                </a:solidFill>
              </a:rPr>
              <a:t>STATEMENT</a:t>
            </a:r>
          </a:p>
        </p:txBody>
      </p:sp>
      <p:sp>
        <p:nvSpPr>
          <p:cNvPr id="1048617" name="object 3"/>
          <p:cNvSpPr txBox="1"/>
          <p:nvPr/>
        </p:nvSpPr>
        <p:spPr>
          <a:xfrm>
            <a:off x="1602994" y="1775840"/>
            <a:ext cx="8524875" cy="1953895"/>
          </a:xfrm>
          <a:prstGeom prst="rect">
            <a:avLst/>
          </a:prstGeom>
        </p:spPr>
        <p:txBody>
          <a:bodyPr vert="horz" wrap="square" lIns="0" tIns="48895" rIns="0" bIns="0" rtlCol="0">
            <a:spAutoFit/>
          </a:bodyPr>
          <a:lstStyle/>
          <a:p>
            <a:pPr marL="12700" marR="5080">
              <a:lnSpc>
                <a:spcPct val="90000"/>
              </a:lnSpc>
              <a:spcBef>
                <a:spcPts val="385"/>
              </a:spcBef>
            </a:pPr>
            <a:r>
              <a:rPr sz="2400" dirty="0">
                <a:solidFill>
                  <a:srgbClr val="252525"/>
                </a:solidFill>
                <a:latin typeface="Carlito"/>
                <a:cs typeface="Carlito"/>
              </a:rPr>
              <a:t>In </a:t>
            </a:r>
            <a:r>
              <a:rPr sz="2400" spc="-5" dirty="0">
                <a:solidFill>
                  <a:srgbClr val="252525"/>
                </a:solidFill>
                <a:latin typeface="Carlito"/>
                <a:cs typeface="Carlito"/>
              </a:rPr>
              <a:t>this </a:t>
            </a:r>
            <a:r>
              <a:rPr sz="2400" spc="-10" dirty="0">
                <a:solidFill>
                  <a:srgbClr val="252525"/>
                </a:solidFill>
                <a:latin typeface="Carlito"/>
                <a:cs typeface="Carlito"/>
              </a:rPr>
              <a:t>project, </a:t>
            </a:r>
            <a:r>
              <a:rPr sz="2400" spc="-5" dirty="0">
                <a:solidFill>
                  <a:srgbClr val="252525"/>
                </a:solidFill>
                <a:latin typeface="Carlito"/>
                <a:cs typeface="Carlito"/>
              </a:rPr>
              <a:t>our </a:t>
            </a:r>
            <a:r>
              <a:rPr sz="2400" spc="-10" dirty="0">
                <a:solidFill>
                  <a:srgbClr val="252525"/>
                </a:solidFill>
                <a:latin typeface="Carlito"/>
                <a:cs typeface="Carlito"/>
              </a:rPr>
              <a:t>task </a:t>
            </a:r>
            <a:r>
              <a:rPr sz="2400" dirty="0">
                <a:solidFill>
                  <a:srgbClr val="252525"/>
                </a:solidFill>
                <a:latin typeface="Carlito"/>
                <a:cs typeface="Carlito"/>
              </a:rPr>
              <a:t>is </a:t>
            </a:r>
            <a:r>
              <a:rPr sz="2400" spc="-15" dirty="0">
                <a:solidFill>
                  <a:srgbClr val="252525"/>
                </a:solidFill>
                <a:latin typeface="Carlito"/>
                <a:cs typeface="Carlito"/>
              </a:rPr>
              <a:t>to </a:t>
            </a:r>
            <a:r>
              <a:rPr sz="2400" spc="-5" dirty="0">
                <a:solidFill>
                  <a:srgbClr val="252525"/>
                </a:solidFill>
                <a:latin typeface="Carlito"/>
                <a:cs typeface="Carlito"/>
              </a:rPr>
              <a:t>identify major </a:t>
            </a:r>
            <a:r>
              <a:rPr sz="2400" spc="-10" dirty="0">
                <a:solidFill>
                  <a:srgbClr val="252525"/>
                </a:solidFill>
                <a:latin typeface="Carlito"/>
                <a:cs typeface="Carlito"/>
              </a:rPr>
              <a:t>customer segments on </a:t>
            </a:r>
            <a:r>
              <a:rPr sz="2400" dirty="0">
                <a:solidFill>
                  <a:srgbClr val="252525"/>
                </a:solidFill>
                <a:latin typeface="Carlito"/>
                <a:cs typeface="Carlito"/>
              </a:rPr>
              <a:t>a  </a:t>
            </a:r>
            <a:r>
              <a:rPr sz="2400" spc="-10" dirty="0">
                <a:solidFill>
                  <a:srgbClr val="252525"/>
                </a:solidFill>
                <a:latin typeface="Carlito"/>
                <a:cs typeface="Carlito"/>
              </a:rPr>
              <a:t>transnational dataset </a:t>
            </a:r>
            <a:r>
              <a:rPr sz="2400" dirty="0">
                <a:solidFill>
                  <a:srgbClr val="252525"/>
                </a:solidFill>
                <a:latin typeface="Carlito"/>
                <a:cs typeface="Carlito"/>
              </a:rPr>
              <a:t>which </a:t>
            </a:r>
            <a:r>
              <a:rPr sz="2400" spc="-10" dirty="0">
                <a:solidFill>
                  <a:srgbClr val="252525"/>
                </a:solidFill>
                <a:latin typeface="Carlito"/>
                <a:cs typeface="Carlito"/>
              </a:rPr>
              <a:t>contains </a:t>
            </a:r>
            <a:r>
              <a:rPr sz="2400" dirty="0">
                <a:solidFill>
                  <a:srgbClr val="252525"/>
                </a:solidFill>
                <a:latin typeface="Carlito"/>
                <a:cs typeface="Carlito"/>
              </a:rPr>
              <a:t>all the </a:t>
            </a:r>
            <a:r>
              <a:rPr sz="2400" spc="-5" dirty="0">
                <a:solidFill>
                  <a:srgbClr val="252525"/>
                </a:solidFill>
                <a:latin typeface="Carlito"/>
                <a:cs typeface="Carlito"/>
              </a:rPr>
              <a:t>transactions occurring  between </a:t>
            </a:r>
            <a:r>
              <a:rPr sz="2400" spc="-10" dirty="0">
                <a:solidFill>
                  <a:srgbClr val="252525"/>
                </a:solidFill>
                <a:latin typeface="Carlito"/>
                <a:cs typeface="Carlito"/>
              </a:rPr>
              <a:t>01/12/2010 </a:t>
            </a:r>
            <a:r>
              <a:rPr sz="2400" dirty="0">
                <a:solidFill>
                  <a:srgbClr val="252525"/>
                </a:solidFill>
                <a:latin typeface="Carlito"/>
                <a:cs typeface="Carlito"/>
              </a:rPr>
              <a:t>and </a:t>
            </a:r>
            <a:r>
              <a:rPr sz="2400" spc="-5" dirty="0">
                <a:solidFill>
                  <a:srgbClr val="252525"/>
                </a:solidFill>
                <a:latin typeface="Carlito"/>
                <a:cs typeface="Carlito"/>
              </a:rPr>
              <a:t>09/12/2011 </a:t>
            </a:r>
            <a:r>
              <a:rPr sz="2400" spc="-20" dirty="0">
                <a:solidFill>
                  <a:srgbClr val="252525"/>
                </a:solidFill>
                <a:latin typeface="Carlito"/>
                <a:cs typeface="Carlito"/>
              </a:rPr>
              <a:t>for </a:t>
            </a:r>
            <a:r>
              <a:rPr sz="2400" dirty="0">
                <a:solidFill>
                  <a:srgbClr val="252525"/>
                </a:solidFill>
                <a:latin typeface="Carlito"/>
                <a:cs typeface="Carlito"/>
              </a:rPr>
              <a:t>a </a:t>
            </a:r>
            <a:r>
              <a:rPr sz="2400" spc="-5" dirty="0">
                <a:solidFill>
                  <a:srgbClr val="252525"/>
                </a:solidFill>
                <a:latin typeface="Carlito"/>
                <a:cs typeface="Carlito"/>
              </a:rPr>
              <a:t>UK-based </a:t>
            </a:r>
            <a:r>
              <a:rPr sz="2400" dirty="0">
                <a:solidFill>
                  <a:srgbClr val="252525"/>
                </a:solidFill>
                <a:latin typeface="Carlito"/>
                <a:cs typeface="Carlito"/>
              </a:rPr>
              <a:t>and </a:t>
            </a:r>
            <a:r>
              <a:rPr sz="2400" spc="-15" dirty="0">
                <a:solidFill>
                  <a:srgbClr val="252525"/>
                </a:solidFill>
                <a:latin typeface="Carlito"/>
                <a:cs typeface="Carlito"/>
              </a:rPr>
              <a:t>registered  non-store </a:t>
            </a:r>
            <a:r>
              <a:rPr sz="2400" spc="-5" dirty="0">
                <a:solidFill>
                  <a:srgbClr val="252525"/>
                </a:solidFill>
                <a:latin typeface="Carlito"/>
                <a:cs typeface="Carlito"/>
              </a:rPr>
              <a:t>online </a:t>
            </a:r>
            <a:r>
              <a:rPr sz="2400" spc="-15" dirty="0">
                <a:solidFill>
                  <a:srgbClr val="252525"/>
                </a:solidFill>
                <a:latin typeface="Carlito"/>
                <a:cs typeface="Carlito"/>
              </a:rPr>
              <a:t>retail. </a:t>
            </a:r>
            <a:r>
              <a:rPr sz="2400" spc="-5" dirty="0">
                <a:solidFill>
                  <a:srgbClr val="252525"/>
                </a:solidFill>
                <a:latin typeface="Carlito"/>
                <a:cs typeface="Carlito"/>
              </a:rPr>
              <a:t>The </a:t>
            </a:r>
            <a:r>
              <a:rPr sz="2400" spc="-15" dirty="0">
                <a:solidFill>
                  <a:srgbClr val="252525"/>
                </a:solidFill>
                <a:latin typeface="Carlito"/>
                <a:cs typeface="Carlito"/>
              </a:rPr>
              <a:t>company </a:t>
            </a:r>
            <a:r>
              <a:rPr sz="2400" dirty="0">
                <a:solidFill>
                  <a:srgbClr val="252525"/>
                </a:solidFill>
                <a:latin typeface="Carlito"/>
                <a:cs typeface="Carlito"/>
              </a:rPr>
              <a:t>mainly </a:t>
            </a:r>
            <a:r>
              <a:rPr sz="2400" spc="-5" dirty="0">
                <a:solidFill>
                  <a:srgbClr val="252525"/>
                </a:solidFill>
                <a:latin typeface="Carlito"/>
                <a:cs typeface="Carlito"/>
              </a:rPr>
              <a:t>sells unique </a:t>
            </a:r>
            <a:r>
              <a:rPr sz="2400" dirty="0">
                <a:solidFill>
                  <a:srgbClr val="252525"/>
                </a:solidFill>
                <a:latin typeface="Carlito"/>
                <a:cs typeface="Carlito"/>
              </a:rPr>
              <a:t>all-occasion  gifts. </a:t>
            </a:r>
            <a:r>
              <a:rPr sz="2400" spc="-15" dirty="0">
                <a:solidFill>
                  <a:srgbClr val="252525"/>
                </a:solidFill>
                <a:latin typeface="Carlito"/>
                <a:cs typeface="Carlito"/>
              </a:rPr>
              <a:t>Many customers </a:t>
            </a:r>
            <a:r>
              <a:rPr sz="2400" spc="-5" dirty="0">
                <a:solidFill>
                  <a:srgbClr val="252525"/>
                </a:solidFill>
                <a:latin typeface="Carlito"/>
                <a:cs typeface="Carlito"/>
              </a:rPr>
              <a:t>of </a:t>
            </a:r>
            <a:r>
              <a:rPr sz="2400" dirty="0">
                <a:solidFill>
                  <a:srgbClr val="252525"/>
                </a:solidFill>
                <a:latin typeface="Carlito"/>
                <a:cs typeface="Carlito"/>
              </a:rPr>
              <a:t>the </a:t>
            </a:r>
            <a:r>
              <a:rPr sz="2400" spc="-15" dirty="0">
                <a:solidFill>
                  <a:srgbClr val="252525"/>
                </a:solidFill>
                <a:latin typeface="Carlito"/>
                <a:cs typeface="Carlito"/>
              </a:rPr>
              <a:t>company </a:t>
            </a:r>
            <a:r>
              <a:rPr sz="2400" spc="-10" dirty="0">
                <a:solidFill>
                  <a:srgbClr val="252525"/>
                </a:solidFill>
                <a:latin typeface="Carlito"/>
                <a:cs typeface="Carlito"/>
              </a:rPr>
              <a:t>are</a:t>
            </a:r>
            <a:r>
              <a:rPr sz="2400" spc="-30" dirty="0">
                <a:solidFill>
                  <a:srgbClr val="252525"/>
                </a:solidFill>
                <a:latin typeface="Carlito"/>
                <a:cs typeface="Carlito"/>
              </a:rPr>
              <a:t> </a:t>
            </a:r>
            <a:r>
              <a:rPr sz="2400" spc="-5" dirty="0">
                <a:solidFill>
                  <a:srgbClr val="252525"/>
                </a:solidFill>
                <a:latin typeface="Carlito"/>
                <a:cs typeface="Carlito"/>
              </a:rPr>
              <a:t>wholesalers.</a:t>
            </a:r>
            <a:endParaRPr sz="2400">
              <a:latin typeface="Carlito"/>
              <a:cs typeface="Carlito"/>
            </a:endParaRPr>
          </a:p>
        </p:txBody>
      </p:sp>
      <p:sp>
        <p:nvSpPr>
          <p:cNvPr id="1048618" name="object 4"/>
          <p:cNvSpPr/>
          <p:nvPr/>
        </p:nvSpPr>
        <p:spPr>
          <a:xfrm>
            <a:off x="11268456" y="103631"/>
            <a:ext cx="685800" cy="63093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268456" y="103631"/>
            <a:ext cx="685800" cy="630936"/>
          </a:xfrm>
          <a:prstGeom prst="rect">
            <a:avLst/>
          </a:prstGeom>
          <a:blipFill>
            <a:blip r:embed="rId2" cstate="print"/>
            <a:stretch>
              <a:fillRect/>
            </a:stretch>
          </a:blipFill>
        </p:spPr>
        <p:txBody>
          <a:bodyPr wrap="square" lIns="0" tIns="0" rIns="0" bIns="0" rtlCol="0"/>
          <a:lstStyle/>
          <a:p>
            <a:endParaRPr/>
          </a:p>
        </p:txBody>
      </p:sp>
      <p:sp>
        <p:nvSpPr>
          <p:cNvPr id="2" name="Rectangle 1"/>
          <p:cNvSpPr/>
          <p:nvPr/>
        </p:nvSpPr>
        <p:spPr>
          <a:xfrm>
            <a:off x="304800" y="460042"/>
            <a:ext cx="10363200" cy="6186309"/>
          </a:xfrm>
          <a:prstGeom prst="rect">
            <a:avLst/>
          </a:prstGeom>
        </p:spPr>
        <p:txBody>
          <a:bodyPr wrap="square" numCol="2">
            <a:spAutoFit/>
          </a:bodyPr>
          <a:lstStyle/>
          <a:p>
            <a:r>
              <a:rPr lang="en-US" b="1" dirty="0" smtClean="0">
                <a:solidFill>
                  <a:srgbClr val="FF0000"/>
                </a:solidFill>
              </a:rPr>
              <a:t>RFM QUANTILE CUT</a:t>
            </a:r>
          </a:p>
          <a:p>
            <a:r>
              <a:rPr lang="en-US" dirty="0" smtClean="0"/>
              <a:t>1</a:t>
            </a:r>
            <a:r>
              <a:rPr lang="en-US" dirty="0"/>
              <a:t>.	Lost poor customers</a:t>
            </a:r>
          </a:p>
          <a:p>
            <a:r>
              <a:rPr lang="en-US" dirty="0"/>
              <a:t>2.	Lost loyal customers</a:t>
            </a:r>
          </a:p>
          <a:p>
            <a:r>
              <a:rPr lang="en-US" dirty="0"/>
              <a:t>3.	Good customers</a:t>
            </a:r>
          </a:p>
          <a:p>
            <a:r>
              <a:rPr lang="en-US" dirty="0"/>
              <a:t>4.	Best customers</a:t>
            </a:r>
          </a:p>
          <a:p>
            <a:r>
              <a:rPr lang="en-US" b="1" dirty="0" smtClean="0">
                <a:solidFill>
                  <a:srgbClr val="FF0000"/>
                </a:solidFill>
              </a:rPr>
              <a:t>K-MEANS </a:t>
            </a:r>
            <a:r>
              <a:rPr lang="en-US" b="1" dirty="0">
                <a:solidFill>
                  <a:srgbClr val="FF0000"/>
                </a:solidFill>
              </a:rPr>
              <a:t>(2 CLUSTERS)</a:t>
            </a:r>
          </a:p>
          <a:p>
            <a:r>
              <a:rPr lang="en-US" dirty="0" smtClean="0"/>
              <a:t>1.	Best customers</a:t>
            </a:r>
          </a:p>
          <a:p>
            <a:r>
              <a:rPr lang="en-US" dirty="0" smtClean="0"/>
              <a:t>2</a:t>
            </a:r>
            <a:r>
              <a:rPr lang="en-US" dirty="0"/>
              <a:t>.	Lost poor customers K-MEANS (4 CLUSTERS)</a:t>
            </a:r>
          </a:p>
          <a:p>
            <a:r>
              <a:rPr lang="en-US" dirty="0"/>
              <a:t>1.	Losing loyal customers</a:t>
            </a:r>
          </a:p>
          <a:p>
            <a:r>
              <a:rPr lang="en-US" dirty="0"/>
              <a:t>2.	Best customers</a:t>
            </a:r>
          </a:p>
          <a:p>
            <a:r>
              <a:rPr lang="en-US" dirty="0"/>
              <a:t>3.	Lost poor customers</a:t>
            </a:r>
          </a:p>
          <a:p>
            <a:r>
              <a:rPr lang="en-US" dirty="0"/>
              <a:t>4.	Recently visited average customers</a:t>
            </a:r>
          </a:p>
          <a:p>
            <a:r>
              <a:rPr lang="en-US" b="1" dirty="0" smtClean="0">
                <a:solidFill>
                  <a:srgbClr val="FF0000"/>
                </a:solidFill>
              </a:rPr>
              <a:t>K-MEANS (5 CLUSTERS)</a:t>
            </a:r>
          </a:p>
          <a:p>
            <a:r>
              <a:rPr lang="en-US" dirty="0" smtClean="0"/>
              <a:t>1.	Lost poor customer</a:t>
            </a:r>
          </a:p>
          <a:p>
            <a:r>
              <a:rPr lang="en-US" dirty="0" smtClean="0"/>
              <a:t>2.	Best customers</a:t>
            </a:r>
          </a:p>
          <a:p>
            <a:r>
              <a:rPr lang="en-US" dirty="0" smtClean="0"/>
              <a:t>3.	Recently visited average customers</a:t>
            </a:r>
          </a:p>
          <a:p>
            <a:r>
              <a:rPr lang="en-US" dirty="0" smtClean="0"/>
              <a:t>4.	Losing loyal customers</a:t>
            </a:r>
          </a:p>
          <a:p>
            <a:r>
              <a:rPr lang="en-US" dirty="0" smtClean="0"/>
              <a:t>5.	Average customers</a:t>
            </a:r>
          </a:p>
          <a:p>
            <a:r>
              <a:rPr lang="en-US" b="1" dirty="0" smtClean="0">
                <a:solidFill>
                  <a:srgbClr val="FF0000"/>
                </a:solidFill>
              </a:rPr>
              <a:t>AGGLOMERATIVE (2 CLUSTERS)</a:t>
            </a:r>
          </a:p>
          <a:p>
            <a:r>
              <a:rPr lang="en-US" dirty="0" smtClean="0"/>
              <a:t>1.	Average customers</a:t>
            </a:r>
          </a:p>
          <a:p>
            <a:r>
              <a:rPr lang="en-US" dirty="0" smtClean="0"/>
              <a:t>2.	Best customers</a:t>
            </a:r>
          </a:p>
          <a:p>
            <a:endParaRPr lang="en-US" dirty="0"/>
          </a:p>
        </p:txBody>
      </p:sp>
      <p:pic>
        <p:nvPicPr>
          <p:cNvPr id="4" name="Picture 3"/>
          <p:cNvPicPr>
            <a:picLocks noChangeAspect="1"/>
          </p:cNvPicPr>
          <p:nvPr/>
        </p:nvPicPr>
        <p:blipFill>
          <a:blip r:embed="rId3"/>
          <a:stretch>
            <a:fillRect/>
          </a:stretch>
        </p:blipFill>
        <p:spPr>
          <a:xfrm>
            <a:off x="6071740" y="742528"/>
            <a:ext cx="5196716" cy="5505872"/>
          </a:xfrm>
          <a:prstGeom prst="rect">
            <a:avLst/>
          </a:prstGeom>
        </p:spPr>
      </p:pic>
    </p:spTree>
    <p:extLst>
      <p:ext uri="{BB962C8B-B14F-4D97-AF65-F5344CB8AC3E}">
        <p14:creationId xmlns:p14="http://schemas.microsoft.com/office/powerpoint/2010/main" val="91170436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268456" y="103631"/>
            <a:ext cx="685800" cy="630936"/>
          </a:xfrm>
          <a:prstGeom prst="rect">
            <a:avLst/>
          </a:prstGeom>
          <a:blipFill>
            <a:blip r:embed="rId2" cstate="print"/>
            <a:stretch>
              <a:fillRect/>
            </a:stretch>
          </a:blipFill>
        </p:spPr>
        <p:txBody>
          <a:bodyPr wrap="square" lIns="0" tIns="0" rIns="0" bIns="0" rtlCol="0"/>
          <a:lstStyle/>
          <a:p>
            <a:endParaRPr/>
          </a:p>
        </p:txBody>
      </p:sp>
      <p:sp>
        <p:nvSpPr>
          <p:cNvPr id="2" name="TextBox 1"/>
          <p:cNvSpPr txBox="1"/>
          <p:nvPr/>
        </p:nvSpPr>
        <p:spPr>
          <a:xfrm>
            <a:off x="457200" y="201971"/>
            <a:ext cx="4038600" cy="584775"/>
          </a:xfrm>
          <a:prstGeom prst="rect">
            <a:avLst/>
          </a:prstGeom>
          <a:noFill/>
        </p:spPr>
        <p:txBody>
          <a:bodyPr wrap="square" rtlCol="0">
            <a:spAutoFit/>
          </a:bodyPr>
          <a:lstStyle/>
          <a:p>
            <a:r>
              <a:rPr lang="en-US" sz="3200" dirty="0" smtClean="0">
                <a:solidFill>
                  <a:srgbClr val="FF0000"/>
                </a:solidFill>
              </a:rPr>
              <a:t>EDA Observations</a:t>
            </a:r>
            <a:endParaRPr lang="en-US" sz="3200" dirty="0">
              <a:solidFill>
                <a:srgbClr val="FF0000"/>
              </a:solidFill>
            </a:endParaRPr>
          </a:p>
        </p:txBody>
      </p:sp>
      <p:sp>
        <p:nvSpPr>
          <p:cNvPr id="4" name="Rectangle 3"/>
          <p:cNvSpPr/>
          <p:nvPr/>
        </p:nvSpPr>
        <p:spPr>
          <a:xfrm>
            <a:off x="304800" y="990600"/>
            <a:ext cx="10591800" cy="7755969"/>
          </a:xfrm>
          <a:prstGeom prst="rect">
            <a:avLst/>
          </a:prstGeom>
        </p:spPr>
        <p:txBody>
          <a:bodyPr wrap="square">
            <a:spAutoFit/>
          </a:bodyPr>
          <a:lstStyle/>
          <a:p>
            <a:r>
              <a:rPr lang="en-IN" sz="2400" b="1" dirty="0" smtClean="0"/>
              <a:t>1.United </a:t>
            </a:r>
            <a:r>
              <a:rPr lang="en-IN" sz="2400" b="1" dirty="0"/>
              <a:t>Kingdom has most number of orders </a:t>
            </a:r>
            <a:r>
              <a:rPr lang="en-IN" sz="2400" b="1" dirty="0" smtClean="0"/>
              <a:t>With </a:t>
            </a:r>
            <a:r>
              <a:rPr lang="en-IN" sz="2400" b="1" dirty="0"/>
              <a:t>a count of more than 16000</a:t>
            </a:r>
            <a:r>
              <a:rPr lang="en-IN" sz="2400" b="1" dirty="0" smtClean="0"/>
              <a:t>.</a:t>
            </a:r>
          </a:p>
          <a:p>
            <a:endParaRPr lang="en-IN" sz="2400" b="1" dirty="0"/>
          </a:p>
          <a:p>
            <a:r>
              <a:rPr lang="en-IN" sz="2400" b="1" dirty="0" smtClean="0"/>
              <a:t>2.First </a:t>
            </a:r>
            <a:r>
              <a:rPr lang="en-IN" sz="2400" b="1" dirty="0"/>
              <a:t>country with high quantity of orders is from </a:t>
            </a:r>
            <a:r>
              <a:rPr lang="en-IN" sz="2400" b="1" dirty="0" smtClean="0"/>
              <a:t>Netherlands </a:t>
            </a:r>
            <a:r>
              <a:rPr lang="en-IN" sz="2400" b="1" dirty="0"/>
              <a:t>with a count of 80 </a:t>
            </a:r>
            <a:r>
              <a:rPr lang="en-IN" sz="2400" b="1" dirty="0" smtClean="0"/>
              <a:t>above</a:t>
            </a:r>
          </a:p>
          <a:p>
            <a:endParaRPr lang="en-IN" sz="2400" b="1" dirty="0"/>
          </a:p>
          <a:p>
            <a:r>
              <a:rPr lang="en-IN" sz="2400" b="1" dirty="0" smtClean="0"/>
              <a:t>3.The </a:t>
            </a:r>
            <a:r>
              <a:rPr lang="en-IN" sz="2400" b="1" dirty="0"/>
              <a:t>product with high quantity of order is Paper Craft Little Birdie with a count of 80000</a:t>
            </a:r>
            <a:r>
              <a:rPr lang="en-IN" sz="2400" b="1" dirty="0" smtClean="0"/>
              <a:t>.</a:t>
            </a:r>
          </a:p>
          <a:p>
            <a:endParaRPr lang="en-IN" sz="2400" b="1" dirty="0"/>
          </a:p>
          <a:p>
            <a:r>
              <a:rPr lang="en-IN" sz="2400" b="1" dirty="0" smtClean="0"/>
              <a:t>4.Product </a:t>
            </a:r>
            <a:r>
              <a:rPr lang="en-IN" sz="2400" b="1" dirty="0"/>
              <a:t>that made most of the profit in terms  of revenue is  Paper Craft Little </a:t>
            </a:r>
            <a:r>
              <a:rPr lang="en-IN" sz="2400" b="1" dirty="0" smtClean="0"/>
              <a:t>Bride. With </a:t>
            </a:r>
            <a:r>
              <a:rPr lang="en-IN" sz="2400" b="1" dirty="0"/>
              <a:t>more than the count of 160000</a:t>
            </a:r>
            <a:r>
              <a:rPr lang="en-IN" sz="2400" b="1" dirty="0" smtClean="0"/>
              <a:t>.</a:t>
            </a:r>
          </a:p>
          <a:p>
            <a:endParaRPr lang="en-IN" sz="2400" b="1" dirty="0"/>
          </a:p>
          <a:p>
            <a:r>
              <a:rPr lang="en-IN" sz="2400" b="1" dirty="0" smtClean="0"/>
              <a:t>5.The </a:t>
            </a:r>
            <a:r>
              <a:rPr lang="en-IN" sz="2400" b="1" dirty="0"/>
              <a:t>customer id with most number of cancellations is 149110. </a:t>
            </a:r>
            <a:endParaRPr lang="en-IN" sz="2400" b="1" dirty="0" smtClean="0"/>
          </a:p>
          <a:p>
            <a:endParaRPr lang="en-IN" sz="2400" b="1" dirty="0"/>
          </a:p>
          <a:p>
            <a:r>
              <a:rPr lang="en-IN" sz="2400" b="1" dirty="0" smtClean="0"/>
              <a:t>6.</a:t>
            </a:r>
            <a:r>
              <a:rPr lang="en-IN" sz="2400" b="1" dirty="0"/>
              <a:t> Country with highest number of cancellation is United Kingdom with a Count of more than 7000.</a:t>
            </a:r>
          </a:p>
          <a:p>
            <a:endParaRPr lang="en-IN" sz="2400" dirty="0"/>
          </a:p>
          <a:p>
            <a:endParaRPr lang="en-IN" sz="2400" dirty="0" smtClean="0"/>
          </a:p>
          <a:p>
            <a:endParaRPr lang="en-IN" sz="2400" dirty="0"/>
          </a:p>
          <a:p>
            <a:endParaRPr lang="en-IN" sz="2400" dirty="0"/>
          </a:p>
          <a:p>
            <a:endParaRPr lang="en-IN" sz="2400" dirty="0"/>
          </a:p>
          <a:p>
            <a:endParaRPr lang="en-IN" dirty="0"/>
          </a:p>
        </p:txBody>
      </p:sp>
    </p:spTree>
    <p:extLst>
      <p:ext uri="{BB962C8B-B14F-4D97-AF65-F5344CB8AC3E}">
        <p14:creationId xmlns:p14="http://schemas.microsoft.com/office/powerpoint/2010/main" val="172862490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268456" y="103631"/>
            <a:ext cx="685800" cy="630936"/>
          </a:xfrm>
          <a:prstGeom prst="rect">
            <a:avLst/>
          </a:prstGeom>
          <a:blipFill>
            <a:blip r:embed="rId2" cstate="print"/>
            <a:stretch>
              <a:fillRect/>
            </a:stretch>
          </a:blipFill>
        </p:spPr>
        <p:txBody>
          <a:bodyPr wrap="square" lIns="0" tIns="0" rIns="0" bIns="0" rtlCol="0"/>
          <a:lstStyle/>
          <a:p>
            <a:endParaRPr/>
          </a:p>
        </p:txBody>
      </p:sp>
      <p:sp>
        <p:nvSpPr>
          <p:cNvPr id="5" name="Rectangle 4"/>
          <p:cNvSpPr/>
          <p:nvPr/>
        </p:nvSpPr>
        <p:spPr>
          <a:xfrm>
            <a:off x="2362200" y="2971800"/>
            <a:ext cx="6096000" cy="2215991"/>
          </a:xfrm>
          <a:prstGeom prst="rect">
            <a:avLst/>
          </a:prstGeom>
        </p:spPr>
        <p:txBody>
          <a:bodyPr>
            <a:spAutoFit/>
          </a:bodyPr>
          <a:lstStyle/>
          <a:p>
            <a:pPr algn="ctr"/>
            <a:r>
              <a:rPr lang="en-US" sz="13800" dirty="0" smtClean="0">
                <a:solidFill>
                  <a:srgbClr val="FF0000"/>
                </a:solidFill>
              </a:rPr>
              <a:t>Thanks</a:t>
            </a:r>
            <a:endParaRPr lang="en-US" sz="6600" dirty="0">
              <a:solidFill>
                <a:srgbClr val="FF0000"/>
              </a:solidFill>
            </a:endParaRPr>
          </a:p>
        </p:txBody>
      </p:sp>
    </p:spTree>
    <p:extLst>
      <p:ext uri="{BB962C8B-B14F-4D97-AF65-F5344CB8AC3E}">
        <p14:creationId xmlns:p14="http://schemas.microsoft.com/office/powerpoint/2010/main" val="23304912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8619" name="object 2"/>
          <p:cNvSpPr txBox="1">
            <a:spLocks noGrp="1"/>
          </p:cNvSpPr>
          <p:nvPr>
            <p:ph type="title"/>
          </p:nvPr>
        </p:nvSpPr>
        <p:spPr>
          <a:xfrm>
            <a:off x="3595878" y="238505"/>
            <a:ext cx="4999990" cy="546101"/>
          </a:xfrm>
          <a:prstGeom prst="rect">
            <a:avLst/>
          </a:prstGeom>
        </p:spPr>
        <p:txBody>
          <a:bodyPr vert="horz" wrap="square" lIns="0" tIns="12700" rIns="0" bIns="0" rtlCol="0">
            <a:spAutoFit/>
          </a:bodyPr>
          <a:lstStyle/>
          <a:p>
            <a:pPr marL="12700">
              <a:lnSpc>
                <a:spcPct val="100000"/>
              </a:lnSpc>
              <a:spcBef>
                <a:spcPts val="100"/>
              </a:spcBef>
            </a:pPr>
            <a:r>
              <a:rPr spc="-165" dirty="0">
                <a:solidFill>
                  <a:srgbClr val="FF0000"/>
                </a:solidFill>
              </a:rPr>
              <a:t>DATA</a:t>
            </a:r>
            <a:r>
              <a:rPr spc="-85" dirty="0">
                <a:solidFill>
                  <a:srgbClr val="FF0000"/>
                </a:solidFill>
              </a:rPr>
              <a:t> </a:t>
            </a:r>
            <a:r>
              <a:rPr dirty="0">
                <a:solidFill>
                  <a:srgbClr val="FF0000"/>
                </a:solidFill>
              </a:rPr>
              <a:t>DESCRIPTION</a:t>
            </a:r>
          </a:p>
        </p:txBody>
      </p:sp>
      <p:sp>
        <p:nvSpPr>
          <p:cNvPr id="1048620" name="object 3"/>
          <p:cNvSpPr txBox="1"/>
          <p:nvPr/>
        </p:nvSpPr>
        <p:spPr>
          <a:xfrm>
            <a:off x="482891" y="812545"/>
            <a:ext cx="11458855" cy="5438394"/>
          </a:xfrm>
          <a:prstGeom prst="rect">
            <a:avLst/>
          </a:prstGeom>
        </p:spPr>
        <p:txBody>
          <a:bodyPr vert="horz" wrap="square" lIns="0" tIns="39370" rIns="0" bIns="0" rtlCol="0">
            <a:spAutoFit/>
          </a:bodyPr>
          <a:lstStyle/>
          <a:p>
            <a:pPr marL="355600" indent="-343535">
              <a:lnSpc>
                <a:spcPct val="100000"/>
              </a:lnSpc>
              <a:spcBef>
                <a:spcPts val="310"/>
              </a:spcBef>
              <a:buFont typeface="Wingdings"/>
              <a:buChar char=""/>
              <a:tabLst>
                <a:tab pos="356235" algn="l"/>
              </a:tabLst>
            </a:pPr>
            <a:r>
              <a:rPr sz="2400" b="1" spc="-20" dirty="0">
                <a:latin typeface="Carlito"/>
                <a:cs typeface="Carlito"/>
              </a:rPr>
              <a:t>Attribute</a:t>
            </a:r>
            <a:r>
              <a:rPr sz="2400" b="1" dirty="0">
                <a:latin typeface="Carlito"/>
                <a:cs typeface="Carlito"/>
              </a:rPr>
              <a:t> </a:t>
            </a:r>
            <a:r>
              <a:rPr sz="2400" b="1" spc="-10" dirty="0">
                <a:latin typeface="Carlito"/>
                <a:cs typeface="Carlito"/>
              </a:rPr>
              <a:t>Information:</a:t>
            </a:r>
            <a:endParaRPr sz="2400" dirty="0">
              <a:latin typeface="Carlito"/>
              <a:cs typeface="Carlito"/>
            </a:endParaRPr>
          </a:p>
          <a:p>
            <a:pPr marL="812800" marR="280035" lvl="1" indent="-342900">
              <a:lnSpc>
                <a:spcPct val="90000"/>
              </a:lnSpc>
              <a:spcBef>
                <a:spcPts val="505"/>
              </a:spcBef>
              <a:buFont typeface="Wingdings"/>
              <a:buChar char=""/>
              <a:tabLst>
                <a:tab pos="812800" algn="l"/>
                <a:tab pos="813435" algn="l"/>
              </a:tabLst>
            </a:pPr>
            <a:r>
              <a:rPr sz="2400" b="1" spc="-15" dirty="0">
                <a:latin typeface="Carlito"/>
                <a:cs typeface="Carlito"/>
              </a:rPr>
              <a:t>InvoiceNo: </a:t>
            </a:r>
            <a:r>
              <a:rPr sz="2400" spc="-15" dirty="0">
                <a:latin typeface="Carlito"/>
                <a:cs typeface="Carlito"/>
              </a:rPr>
              <a:t>Invoice </a:t>
            </a:r>
            <a:r>
              <a:rPr sz="2400" spc="-40" dirty="0">
                <a:latin typeface="Carlito"/>
                <a:cs typeface="Carlito"/>
              </a:rPr>
              <a:t>number. </a:t>
            </a:r>
            <a:r>
              <a:rPr sz="2400" spc="-5" dirty="0">
                <a:latin typeface="Carlito"/>
                <a:cs typeface="Carlito"/>
              </a:rPr>
              <a:t>Nominal, </a:t>
            </a:r>
            <a:r>
              <a:rPr sz="2400" dirty="0">
                <a:latin typeface="Carlito"/>
                <a:cs typeface="Carlito"/>
              </a:rPr>
              <a:t>a </a:t>
            </a:r>
            <a:r>
              <a:rPr sz="2400" spc="-5" dirty="0">
                <a:latin typeface="Carlito"/>
                <a:cs typeface="Carlito"/>
              </a:rPr>
              <a:t>6-digit </a:t>
            </a:r>
            <a:r>
              <a:rPr sz="2400" spc="-15" dirty="0">
                <a:latin typeface="Carlito"/>
                <a:cs typeface="Carlito"/>
              </a:rPr>
              <a:t>integral </a:t>
            </a:r>
            <a:r>
              <a:rPr sz="2400" spc="-5" dirty="0">
                <a:latin typeface="Carlito"/>
                <a:cs typeface="Carlito"/>
              </a:rPr>
              <a:t>number uniquely  </a:t>
            </a:r>
            <a:r>
              <a:rPr sz="2400" dirty="0">
                <a:latin typeface="Carlito"/>
                <a:cs typeface="Carlito"/>
              </a:rPr>
              <a:t>assigned </a:t>
            </a:r>
            <a:r>
              <a:rPr sz="2400" spc="-15" dirty="0">
                <a:latin typeface="Carlito"/>
                <a:cs typeface="Carlito"/>
              </a:rPr>
              <a:t>to </a:t>
            </a:r>
            <a:r>
              <a:rPr sz="2400" dirty="0">
                <a:latin typeface="Carlito"/>
                <a:cs typeface="Carlito"/>
              </a:rPr>
              <a:t>each </a:t>
            </a:r>
            <a:r>
              <a:rPr sz="2400" spc="-5" dirty="0">
                <a:latin typeface="Carlito"/>
                <a:cs typeface="Carlito"/>
              </a:rPr>
              <a:t>transaction. </a:t>
            </a:r>
            <a:r>
              <a:rPr sz="2400" dirty="0">
                <a:latin typeface="Carlito"/>
                <a:cs typeface="Carlito"/>
              </a:rPr>
              <a:t>If this </a:t>
            </a:r>
            <a:r>
              <a:rPr sz="2400" spc="-10" dirty="0">
                <a:latin typeface="Carlito"/>
                <a:cs typeface="Carlito"/>
              </a:rPr>
              <a:t>code starts </a:t>
            </a:r>
            <a:r>
              <a:rPr sz="2400" dirty="0">
                <a:latin typeface="Carlito"/>
                <a:cs typeface="Carlito"/>
              </a:rPr>
              <a:t>with </a:t>
            </a:r>
            <a:r>
              <a:rPr sz="2400" spc="-15" dirty="0">
                <a:latin typeface="Carlito"/>
                <a:cs typeface="Carlito"/>
              </a:rPr>
              <a:t>letter </a:t>
            </a:r>
            <a:r>
              <a:rPr sz="2400" dirty="0">
                <a:latin typeface="Carlito"/>
                <a:cs typeface="Carlito"/>
              </a:rPr>
              <a:t>'c', it </a:t>
            </a:r>
            <a:r>
              <a:rPr sz="2400" spc="-10" dirty="0">
                <a:latin typeface="Carlito"/>
                <a:cs typeface="Carlito"/>
              </a:rPr>
              <a:t>indicates</a:t>
            </a:r>
            <a:r>
              <a:rPr sz="2400" spc="-160" dirty="0">
                <a:latin typeface="Carlito"/>
                <a:cs typeface="Carlito"/>
              </a:rPr>
              <a:t> </a:t>
            </a:r>
            <a:r>
              <a:rPr sz="2400" dirty="0">
                <a:latin typeface="Carlito"/>
                <a:cs typeface="Carlito"/>
              </a:rPr>
              <a:t>a  </a:t>
            </a:r>
            <a:r>
              <a:rPr sz="2400" spc="-5" dirty="0">
                <a:latin typeface="Carlito"/>
                <a:cs typeface="Carlito"/>
              </a:rPr>
              <a:t>cancellation.</a:t>
            </a:r>
            <a:endParaRPr sz="2400" dirty="0">
              <a:latin typeface="Carlito"/>
              <a:cs typeface="Carlito"/>
            </a:endParaRPr>
          </a:p>
          <a:p>
            <a:pPr marL="812800" lvl="1" indent="-343535">
              <a:lnSpc>
                <a:spcPts val="2735"/>
              </a:lnSpc>
              <a:spcBef>
                <a:spcPts val="215"/>
              </a:spcBef>
              <a:buFont typeface="Wingdings"/>
              <a:buChar char=""/>
              <a:tabLst>
                <a:tab pos="812800" algn="l"/>
                <a:tab pos="813435" algn="l"/>
              </a:tabLst>
            </a:pPr>
            <a:r>
              <a:rPr sz="2400" b="1" spc="-10" dirty="0">
                <a:latin typeface="Carlito"/>
                <a:cs typeface="Carlito"/>
              </a:rPr>
              <a:t>StockCode:</a:t>
            </a:r>
            <a:r>
              <a:rPr sz="2400" spc="-10" dirty="0">
                <a:latin typeface="Carlito"/>
                <a:cs typeface="Carlito"/>
              </a:rPr>
              <a:t> Product </a:t>
            </a:r>
            <a:r>
              <a:rPr sz="2400" spc="-5" dirty="0">
                <a:latin typeface="Carlito"/>
                <a:cs typeface="Carlito"/>
              </a:rPr>
              <a:t>(item) </a:t>
            </a:r>
            <a:r>
              <a:rPr sz="2400" spc="-10" dirty="0">
                <a:latin typeface="Carlito"/>
                <a:cs typeface="Carlito"/>
              </a:rPr>
              <a:t>code. </a:t>
            </a:r>
            <a:r>
              <a:rPr sz="2400" spc="-5" dirty="0">
                <a:latin typeface="Carlito"/>
                <a:cs typeface="Carlito"/>
              </a:rPr>
              <a:t>Nominal, </a:t>
            </a:r>
            <a:r>
              <a:rPr sz="2400" dirty="0">
                <a:latin typeface="Carlito"/>
                <a:cs typeface="Carlito"/>
              </a:rPr>
              <a:t>a 5-digit </a:t>
            </a:r>
            <a:r>
              <a:rPr sz="2400" spc="-15" dirty="0">
                <a:latin typeface="Carlito"/>
                <a:cs typeface="Carlito"/>
              </a:rPr>
              <a:t>integral </a:t>
            </a:r>
            <a:r>
              <a:rPr sz="2400" spc="-5" dirty="0">
                <a:latin typeface="Carlito"/>
                <a:cs typeface="Carlito"/>
              </a:rPr>
              <a:t>number</a:t>
            </a:r>
            <a:r>
              <a:rPr sz="2400" spc="-65" dirty="0">
                <a:latin typeface="Carlito"/>
                <a:cs typeface="Carlito"/>
              </a:rPr>
              <a:t> </a:t>
            </a:r>
            <a:r>
              <a:rPr sz="2400" spc="-5" dirty="0">
                <a:latin typeface="Carlito"/>
                <a:cs typeface="Carlito"/>
              </a:rPr>
              <a:t>uniquely</a:t>
            </a:r>
            <a:endParaRPr sz="2400" dirty="0">
              <a:latin typeface="Carlito"/>
              <a:cs typeface="Carlito"/>
            </a:endParaRPr>
          </a:p>
          <a:p>
            <a:pPr marL="812800">
              <a:lnSpc>
                <a:spcPts val="2735"/>
              </a:lnSpc>
            </a:pPr>
            <a:r>
              <a:rPr sz="2400" dirty="0">
                <a:latin typeface="Carlito"/>
                <a:cs typeface="Carlito"/>
              </a:rPr>
              <a:t>assigned </a:t>
            </a:r>
            <a:r>
              <a:rPr sz="2400" spc="-15" dirty="0">
                <a:latin typeface="Carlito"/>
                <a:cs typeface="Carlito"/>
              </a:rPr>
              <a:t>to </a:t>
            </a:r>
            <a:r>
              <a:rPr sz="2400" dirty="0">
                <a:latin typeface="Carlito"/>
                <a:cs typeface="Carlito"/>
              </a:rPr>
              <a:t>each </a:t>
            </a:r>
            <a:r>
              <a:rPr sz="2400" spc="-5" dirty="0">
                <a:latin typeface="Carlito"/>
                <a:cs typeface="Carlito"/>
              </a:rPr>
              <a:t>distinct</a:t>
            </a:r>
            <a:r>
              <a:rPr sz="2400" spc="-40" dirty="0">
                <a:latin typeface="Carlito"/>
                <a:cs typeface="Carlito"/>
              </a:rPr>
              <a:t> </a:t>
            </a:r>
            <a:r>
              <a:rPr sz="2400" spc="-10" dirty="0">
                <a:latin typeface="Carlito"/>
                <a:cs typeface="Carlito"/>
              </a:rPr>
              <a:t>product.</a:t>
            </a:r>
            <a:endParaRPr sz="2400" dirty="0">
              <a:latin typeface="Carlito"/>
              <a:cs typeface="Carlito"/>
            </a:endParaRPr>
          </a:p>
          <a:p>
            <a:pPr marL="812800" lvl="1" indent="-343535">
              <a:lnSpc>
                <a:spcPct val="100000"/>
              </a:lnSpc>
              <a:spcBef>
                <a:spcPts val="204"/>
              </a:spcBef>
              <a:buFont typeface="Wingdings"/>
              <a:buChar char=""/>
              <a:tabLst>
                <a:tab pos="812800" algn="l"/>
                <a:tab pos="813435" algn="l"/>
              </a:tabLst>
            </a:pPr>
            <a:r>
              <a:rPr sz="2400" b="1" spc="-5" dirty="0">
                <a:latin typeface="Carlito"/>
                <a:cs typeface="Carlito"/>
              </a:rPr>
              <a:t>Description: </a:t>
            </a:r>
            <a:r>
              <a:rPr sz="2400" spc="-10" dirty="0">
                <a:latin typeface="Carlito"/>
                <a:cs typeface="Carlito"/>
              </a:rPr>
              <a:t>Product </a:t>
            </a:r>
            <a:r>
              <a:rPr sz="2400" spc="-5" dirty="0">
                <a:latin typeface="Carlito"/>
                <a:cs typeface="Carlito"/>
              </a:rPr>
              <a:t>(item) name.</a:t>
            </a:r>
            <a:r>
              <a:rPr sz="2400" spc="-80" dirty="0">
                <a:latin typeface="Carlito"/>
                <a:cs typeface="Carlito"/>
              </a:rPr>
              <a:t> </a:t>
            </a:r>
            <a:r>
              <a:rPr sz="2400" spc="-5" dirty="0">
                <a:latin typeface="Carlito"/>
                <a:cs typeface="Carlito"/>
              </a:rPr>
              <a:t>Nominal.</a:t>
            </a:r>
            <a:endParaRPr sz="2400" dirty="0">
              <a:latin typeface="Carlito"/>
              <a:cs typeface="Carlito"/>
            </a:endParaRPr>
          </a:p>
          <a:p>
            <a:pPr marL="812800" lvl="1" indent="-343535">
              <a:lnSpc>
                <a:spcPct val="100000"/>
              </a:lnSpc>
              <a:spcBef>
                <a:spcPts val="215"/>
              </a:spcBef>
              <a:buFont typeface="Wingdings"/>
              <a:buChar char=""/>
              <a:tabLst>
                <a:tab pos="812800" algn="l"/>
                <a:tab pos="813435" algn="l"/>
              </a:tabLst>
            </a:pPr>
            <a:r>
              <a:rPr sz="2400" b="1" spc="-5" dirty="0">
                <a:latin typeface="Carlito"/>
                <a:cs typeface="Carlito"/>
              </a:rPr>
              <a:t>Quantity:</a:t>
            </a:r>
            <a:r>
              <a:rPr sz="2400" spc="-5" dirty="0">
                <a:latin typeface="Carlito"/>
                <a:cs typeface="Carlito"/>
              </a:rPr>
              <a:t> The quantities of </a:t>
            </a:r>
            <a:r>
              <a:rPr sz="2400" dirty="0">
                <a:latin typeface="Carlito"/>
                <a:cs typeface="Carlito"/>
              </a:rPr>
              <a:t>each </a:t>
            </a:r>
            <a:r>
              <a:rPr sz="2400" spc="-10" dirty="0">
                <a:latin typeface="Carlito"/>
                <a:cs typeface="Carlito"/>
              </a:rPr>
              <a:t>product </a:t>
            </a:r>
            <a:r>
              <a:rPr sz="2400" spc="-5" dirty="0">
                <a:latin typeface="Carlito"/>
                <a:cs typeface="Carlito"/>
              </a:rPr>
              <a:t>(item) per transaction.</a:t>
            </a:r>
            <a:r>
              <a:rPr sz="2400" spc="-105" dirty="0">
                <a:latin typeface="Carlito"/>
                <a:cs typeface="Carlito"/>
              </a:rPr>
              <a:t> </a:t>
            </a:r>
            <a:r>
              <a:rPr sz="2400" dirty="0">
                <a:latin typeface="Carlito"/>
                <a:cs typeface="Carlito"/>
              </a:rPr>
              <a:t>Numeric.</a:t>
            </a:r>
          </a:p>
          <a:p>
            <a:pPr marL="812800" lvl="1" indent="-343535">
              <a:lnSpc>
                <a:spcPts val="2735"/>
              </a:lnSpc>
              <a:spcBef>
                <a:spcPts val="219"/>
              </a:spcBef>
              <a:buFont typeface="Wingdings"/>
              <a:buChar char=""/>
              <a:tabLst>
                <a:tab pos="812800" algn="l"/>
                <a:tab pos="813435" algn="l"/>
              </a:tabLst>
            </a:pPr>
            <a:r>
              <a:rPr sz="2400" b="1" spc="-15" dirty="0">
                <a:latin typeface="Carlito"/>
                <a:cs typeface="Carlito"/>
              </a:rPr>
              <a:t>InvoiceDate:</a:t>
            </a:r>
            <a:r>
              <a:rPr sz="2400" spc="-15" dirty="0">
                <a:latin typeface="Carlito"/>
                <a:cs typeface="Carlito"/>
              </a:rPr>
              <a:t> Invoice Date </a:t>
            </a:r>
            <a:r>
              <a:rPr sz="2400" dirty="0">
                <a:latin typeface="Carlito"/>
                <a:cs typeface="Carlito"/>
              </a:rPr>
              <a:t>and time. Numeric, the </a:t>
            </a:r>
            <a:r>
              <a:rPr sz="2400" spc="-20" dirty="0">
                <a:latin typeface="Carlito"/>
                <a:cs typeface="Carlito"/>
              </a:rPr>
              <a:t>day </a:t>
            </a:r>
            <a:r>
              <a:rPr sz="2400" dirty="0">
                <a:latin typeface="Carlito"/>
                <a:cs typeface="Carlito"/>
              </a:rPr>
              <a:t>and time when</a:t>
            </a:r>
            <a:r>
              <a:rPr sz="2400" spc="-35" dirty="0">
                <a:latin typeface="Carlito"/>
                <a:cs typeface="Carlito"/>
              </a:rPr>
              <a:t> </a:t>
            </a:r>
            <a:r>
              <a:rPr sz="2400" dirty="0">
                <a:latin typeface="Carlito"/>
                <a:cs typeface="Carlito"/>
              </a:rPr>
              <a:t>each</a:t>
            </a:r>
          </a:p>
          <a:p>
            <a:pPr marL="812800">
              <a:lnSpc>
                <a:spcPts val="2735"/>
              </a:lnSpc>
            </a:pPr>
            <a:r>
              <a:rPr sz="2400" spc="-5" dirty="0">
                <a:latin typeface="Carlito"/>
                <a:cs typeface="Carlito"/>
              </a:rPr>
              <a:t>transaction </a:t>
            </a:r>
            <a:r>
              <a:rPr sz="2400" spc="-10" dirty="0">
                <a:latin typeface="Carlito"/>
                <a:cs typeface="Carlito"/>
              </a:rPr>
              <a:t>was</a:t>
            </a:r>
            <a:r>
              <a:rPr sz="2400" spc="-40" dirty="0">
                <a:latin typeface="Carlito"/>
                <a:cs typeface="Carlito"/>
              </a:rPr>
              <a:t> </a:t>
            </a:r>
            <a:r>
              <a:rPr sz="2400" spc="-15" dirty="0">
                <a:latin typeface="Carlito"/>
                <a:cs typeface="Carlito"/>
              </a:rPr>
              <a:t>generated.</a:t>
            </a:r>
            <a:endParaRPr sz="2400" dirty="0">
              <a:latin typeface="Carlito"/>
              <a:cs typeface="Carlito"/>
            </a:endParaRPr>
          </a:p>
          <a:p>
            <a:pPr marL="812800" lvl="1" indent="-343535">
              <a:lnSpc>
                <a:spcPct val="100000"/>
              </a:lnSpc>
              <a:spcBef>
                <a:spcPts val="200"/>
              </a:spcBef>
              <a:buFont typeface="Wingdings"/>
              <a:buChar char=""/>
              <a:tabLst>
                <a:tab pos="812800" algn="l"/>
                <a:tab pos="813435" algn="l"/>
              </a:tabLst>
            </a:pPr>
            <a:r>
              <a:rPr sz="2400" b="1" spc="-5" dirty="0" err="1" smtClean="0">
                <a:latin typeface="Carlito"/>
                <a:cs typeface="Carlito"/>
              </a:rPr>
              <a:t>UnitPrice</a:t>
            </a:r>
            <a:r>
              <a:rPr sz="2400" b="1" spc="-5" dirty="0" smtClean="0">
                <a:latin typeface="Carlito"/>
                <a:cs typeface="Carlito"/>
              </a:rPr>
              <a:t>:</a:t>
            </a:r>
            <a:r>
              <a:rPr sz="2400" spc="-5" dirty="0" smtClean="0">
                <a:latin typeface="Carlito"/>
                <a:cs typeface="Carlito"/>
              </a:rPr>
              <a:t> </a:t>
            </a:r>
            <a:r>
              <a:rPr sz="2400" dirty="0">
                <a:latin typeface="Carlito"/>
                <a:cs typeface="Carlito"/>
              </a:rPr>
              <a:t>Unit </a:t>
            </a:r>
            <a:r>
              <a:rPr sz="2400" spc="-5" dirty="0">
                <a:latin typeface="Carlito"/>
                <a:cs typeface="Carlito"/>
              </a:rPr>
              <a:t>price. </a:t>
            </a:r>
            <a:r>
              <a:rPr sz="2400" dirty="0">
                <a:latin typeface="Carlito"/>
                <a:cs typeface="Carlito"/>
              </a:rPr>
              <a:t>Numeric, </a:t>
            </a:r>
            <a:r>
              <a:rPr sz="2400" spc="-10" dirty="0">
                <a:latin typeface="Carlito"/>
                <a:cs typeface="Carlito"/>
              </a:rPr>
              <a:t>Product </a:t>
            </a:r>
            <a:r>
              <a:rPr sz="2400" spc="-5" dirty="0">
                <a:latin typeface="Carlito"/>
                <a:cs typeface="Carlito"/>
              </a:rPr>
              <a:t>price per unit </a:t>
            </a:r>
            <a:r>
              <a:rPr sz="2400" dirty="0">
                <a:latin typeface="Carlito"/>
                <a:cs typeface="Carlito"/>
              </a:rPr>
              <a:t>in</a:t>
            </a:r>
            <a:r>
              <a:rPr sz="2400" spc="-65" dirty="0">
                <a:latin typeface="Carlito"/>
                <a:cs typeface="Carlito"/>
              </a:rPr>
              <a:t> </a:t>
            </a:r>
            <a:r>
              <a:rPr sz="2400" spc="-10" dirty="0">
                <a:latin typeface="Carlito"/>
                <a:cs typeface="Carlito"/>
              </a:rPr>
              <a:t>sterling.</a:t>
            </a:r>
            <a:endParaRPr sz="2400" dirty="0">
              <a:latin typeface="Carlito"/>
              <a:cs typeface="Carlito"/>
            </a:endParaRPr>
          </a:p>
          <a:p>
            <a:pPr marL="812800" marR="76200" lvl="1" indent="-342900">
              <a:lnSpc>
                <a:spcPts val="2590"/>
              </a:lnSpc>
              <a:spcBef>
                <a:spcPts val="545"/>
              </a:spcBef>
              <a:buFont typeface="Wingdings"/>
              <a:buChar char=""/>
              <a:tabLst>
                <a:tab pos="812800" algn="l"/>
                <a:tab pos="813435" algn="l"/>
              </a:tabLst>
            </a:pPr>
            <a:r>
              <a:rPr sz="2400" b="1" spc="-10" dirty="0">
                <a:latin typeface="Carlito"/>
                <a:cs typeface="Carlito"/>
              </a:rPr>
              <a:t>CustomerID:</a:t>
            </a:r>
            <a:r>
              <a:rPr sz="2400" spc="-10" dirty="0">
                <a:latin typeface="Carlito"/>
                <a:cs typeface="Carlito"/>
              </a:rPr>
              <a:t> Customer </a:t>
            </a:r>
            <a:r>
              <a:rPr sz="2400" spc="-40" dirty="0">
                <a:latin typeface="Carlito"/>
                <a:cs typeface="Carlito"/>
              </a:rPr>
              <a:t>number. </a:t>
            </a:r>
            <a:r>
              <a:rPr sz="2400" spc="-5" dirty="0">
                <a:latin typeface="Carlito"/>
                <a:cs typeface="Carlito"/>
              </a:rPr>
              <a:t>Nominal, </a:t>
            </a:r>
            <a:r>
              <a:rPr sz="2400" dirty="0">
                <a:latin typeface="Carlito"/>
                <a:cs typeface="Carlito"/>
              </a:rPr>
              <a:t>a 5-digit </a:t>
            </a:r>
            <a:r>
              <a:rPr sz="2400" spc="-15" dirty="0">
                <a:latin typeface="Carlito"/>
                <a:cs typeface="Carlito"/>
              </a:rPr>
              <a:t>integral </a:t>
            </a:r>
            <a:r>
              <a:rPr sz="2400" spc="-5" dirty="0">
                <a:latin typeface="Carlito"/>
                <a:cs typeface="Carlito"/>
              </a:rPr>
              <a:t>number uniquely  assigned </a:t>
            </a:r>
            <a:r>
              <a:rPr sz="2400" spc="-15" dirty="0">
                <a:latin typeface="Carlito"/>
                <a:cs typeface="Carlito"/>
              </a:rPr>
              <a:t>to </a:t>
            </a:r>
            <a:r>
              <a:rPr sz="2400" dirty="0">
                <a:latin typeface="Carlito"/>
                <a:cs typeface="Carlito"/>
              </a:rPr>
              <a:t>each</a:t>
            </a:r>
            <a:r>
              <a:rPr sz="2400" spc="-25" dirty="0">
                <a:latin typeface="Carlito"/>
                <a:cs typeface="Carlito"/>
              </a:rPr>
              <a:t> </a:t>
            </a:r>
            <a:r>
              <a:rPr sz="2400" spc="-35" dirty="0">
                <a:latin typeface="Carlito"/>
                <a:cs typeface="Carlito"/>
              </a:rPr>
              <a:t>customer.</a:t>
            </a:r>
            <a:endParaRPr sz="2400" dirty="0">
              <a:latin typeface="Carlito"/>
              <a:cs typeface="Carlito"/>
            </a:endParaRPr>
          </a:p>
          <a:p>
            <a:pPr marL="812800" marR="695960" lvl="1" indent="-342900">
              <a:lnSpc>
                <a:spcPts val="2590"/>
              </a:lnSpc>
              <a:spcBef>
                <a:spcPts val="509"/>
              </a:spcBef>
              <a:buFont typeface="Wingdings"/>
              <a:buChar char=""/>
              <a:tabLst>
                <a:tab pos="812800" algn="l"/>
                <a:tab pos="813435" algn="l"/>
              </a:tabLst>
            </a:pPr>
            <a:r>
              <a:rPr sz="2400" b="1" spc="-5" dirty="0">
                <a:latin typeface="Carlito"/>
                <a:cs typeface="Carlito"/>
              </a:rPr>
              <a:t>Country: </a:t>
            </a:r>
            <a:r>
              <a:rPr sz="2400" spc="-5" dirty="0">
                <a:latin typeface="Carlito"/>
                <a:cs typeface="Carlito"/>
              </a:rPr>
              <a:t>Country name. Nominal, </a:t>
            </a:r>
            <a:r>
              <a:rPr sz="2400" dirty="0">
                <a:latin typeface="Carlito"/>
                <a:cs typeface="Carlito"/>
              </a:rPr>
              <a:t>the </a:t>
            </a:r>
            <a:r>
              <a:rPr sz="2400" spc="-5" dirty="0">
                <a:latin typeface="Carlito"/>
                <a:cs typeface="Carlito"/>
              </a:rPr>
              <a:t>name of </a:t>
            </a:r>
            <a:r>
              <a:rPr sz="2400" dirty="0">
                <a:latin typeface="Carlito"/>
                <a:cs typeface="Carlito"/>
              </a:rPr>
              <a:t>the </a:t>
            </a:r>
            <a:r>
              <a:rPr sz="2400" spc="-10" dirty="0">
                <a:latin typeface="Carlito"/>
                <a:cs typeface="Carlito"/>
              </a:rPr>
              <a:t>country where </a:t>
            </a:r>
            <a:r>
              <a:rPr sz="2400" dirty="0">
                <a:latin typeface="Carlito"/>
                <a:cs typeface="Carlito"/>
              </a:rPr>
              <a:t>each  </a:t>
            </a:r>
            <a:r>
              <a:rPr sz="2400" spc="-10" dirty="0">
                <a:latin typeface="Carlito"/>
                <a:cs typeface="Carlito"/>
              </a:rPr>
              <a:t>customer</a:t>
            </a:r>
            <a:r>
              <a:rPr sz="2400" spc="-30" dirty="0">
                <a:latin typeface="Carlito"/>
                <a:cs typeface="Carlito"/>
              </a:rPr>
              <a:t> </a:t>
            </a:r>
            <a:r>
              <a:rPr sz="2400" spc="-5" dirty="0">
                <a:latin typeface="Carlito"/>
                <a:cs typeface="Carlito"/>
              </a:rPr>
              <a:t>resides.</a:t>
            </a:r>
            <a:endParaRPr sz="2400" dirty="0">
              <a:latin typeface="Carlito"/>
              <a:cs typeface="Carlito"/>
            </a:endParaRPr>
          </a:p>
        </p:txBody>
      </p:sp>
      <p:sp>
        <p:nvSpPr>
          <p:cNvPr id="1048621" name="object 4"/>
          <p:cNvSpPr/>
          <p:nvPr/>
        </p:nvSpPr>
        <p:spPr>
          <a:xfrm>
            <a:off x="11268456" y="103631"/>
            <a:ext cx="685800" cy="63093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8622" name="object 2"/>
          <p:cNvSpPr txBox="1">
            <a:spLocks noGrp="1"/>
          </p:cNvSpPr>
          <p:nvPr>
            <p:ph type="title"/>
          </p:nvPr>
        </p:nvSpPr>
        <p:spPr>
          <a:xfrm>
            <a:off x="4092702" y="238505"/>
            <a:ext cx="4005579" cy="546101"/>
          </a:xfrm>
          <a:prstGeom prst="rect">
            <a:avLst/>
          </a:prstGeom>
        </p:spPr>
        <p:txBody>
          <a:bodyPr vert="horz" wrap="square" lIns="0" tIns="12700" rIns="0" bIns="0" rtlCol="0">
            <a:spAutoFit/>
          </a:bodyPr>
          <a:lstStyle/>
          <a:p>
            <a:pPr marL="12700">
              <a:lnSpc>
                <a:spcPct val="100000"/>
              </a:lnSpc>
              <a:spcBef>
                <a:spcPts val="100"/>
              </a:spcBef>
            </a:pPr>
            <a:r>
              <a:rPr spc="-10" dirty="0">
                <a:solidFill>
                  <a:srgbClr val="FF0000"/>
                </a:solidFill>
              </a:rPr>
              <a:t>INTRODUCTION</a:t>
            </a:r>
          </a:p>
        </p:txBody>
      </p:sp>
      <p:sp>
        <p:nvSpPr>
          <p:cNvPr id="1048623" name="object 3"/>
          <p:cNvSpPr txBox="1"/>
          <p:nvPr/>
        </p:nvSpPr>
        <p:spPr>
          <a:xfrm>
            <a:off x="625551" y="1204976"/>
            <a:ext cx="10407015" cy="3938905"/>
          </a:xfrm>
          <a:prstGeom prst="rect">
            <a:avLst/>
          </a:prstGeom>
        </p:spPr>
        <p:txBody>
          <a:bodyPr vert="horz" wrap="square" lIns="0" tIns="53975" rIns="0" bIns="0" rtlCol="0">
            <a:spAutoFit/>
          </a:bodyPr>
          <a:lstStyle/>
          <a:p>
            <a:pPr marL="355600" marR="5080" indent="-343535" algn="just">
              <a:lnSpc>
                <a:spcPts val="2590"/>
              </a:lnSpc>
              <a:spcBef>
                <a:spcPts val="425"/>
              </a:spcBef>
              <a:buSzPct val="116666"/>
              <a:buFont typeface="Wingdings"/>
              <a:buChar char=""/>
              <a:tabLst>
                <a:tab pos="356235" algn="l"/>
              </a:tabLst>
            </a:pPr>
            <a:r>
              <a:rPr sz="2400" spc="-10" dirty="0">
                <a:solidFill>
                  <a:srgbClr val="252525"/>
                </a:solidFill>
                <a:latin typeface="Carlito"/>
                <a:cs typeface="Carlito"/>
              </a:rPr>
              <a:t>Customer segmentation </a:t>
            </a:r>
            <a:r>
              <a:rPr sz="2400" dirty="0">
                <a:solidFill>
                  <a:srgbClr val="252525"/>
                </a:solidFill>
                <a:latin typeface="Carlito"/>
                <a:cs typeface="Carlito"/>
              </a:rPr>
              <a:t>is the </a:t>
            </a:r>
            <a:r>
              <a:rPr sz="2400" spc="-10" dirty="0">
                <a:solidFill>
                  <a:srgbClr val="252525"/>
                </a:solidFill>
                <a:latin typeface="Carlito"/>
                <a:cs typeface="Carlito"/>
              </a:rPr>
              <a:t>process </a:t>
            </a:r>
            <a:r>
              <a:rPr sz="2400" spc="-5" dirty="0">
                <a:solidFill>
                  <a:srgbClr val="252525"/>
                </a:solidFill>
                <a:latin typeface="Carlito"/>
                <a:cs typeface="Carlito"/>
              </a:rPr>
              <a:t>of </a:t>
            </a:r>
            <a:r>
              <a:rPr sz="2400" spc="-10" dirty="0">
                <a:solidFill>
                  <a:srgbClr val="252525"/>
                </a:solidFill>
                <a:latin typeface="Carlito"/>
                <a:cs typeface="Carlito"/>
              </a:rPr>
              <a:t>separating </a:t>
            </a:r>
            <a:r>
              <a:rPr sz="2400" spc="-15" dirty="0">
                <a:solidFill>
                  <a:srgbClr val="252525"/>
                </a:solidFill>
                <a:latin typeface="Carlito"/>
                <a:cs typeface="Carlito"/>
              </a:rPr>
              <a:t>customers into groups </a:t>
            </a:r>
            <a:r>
              <a:rPr sz="2400" spc="-5" dirty="0">
                <a:solidFill>
                  <a:srgbClr val="252525"/>
                </a:solidFill>
                <a:latin typeface="Carlito"/>
                <a:cs typeface="Carlito"/>
              </a:rPr>
              <a:t>based  on </a:t>
            </a:r>
            <a:r>
              <a:rPr sz="2400" dirty="0">
                <a:solidFill>
                  <a:srgbClr val="252525"/>
                </a:solidFill>
                <a:latin typeface="Carlito"/>
                <a:cs typeface="Carlito"/>
              </a:rPr>
              <a:t>their </a:t>
            </a:r>
            <a:r>
              <a:rPr sz="2400" spc="-10" dirty="0">
                <a:solidFill>
                  <a:srgbClr val="252525"/>
                </a:solidFill>
                <a:latin typeface="Carlito"/>
                <a:cs typeface="Carlito"/>
              </a:rPr>
              <a:t>shared behavior </a:t>
            </a:r>
            <a:r>
              <a:rPr sz="2400" spc="-5" dirty="0">
                <a:solidFill>
                  <a:srgbClr val="252525"/>
                </a:solidFill>
                <a:latin typeface="Carlito"/>
                <a:cs typeface="Carlito"/>
              </a:rPr>
              <a:t>or other </a:t>
            </a:r>
            <a:r>
              <a:rPr sz="2400" spc="-10" dirty="0">
                <a:solidFill>
                  <a:srgbClr val="252525"/>
                </a:solidFill>
                <a:latin typeface="Carlito"/>
                <a:cs typeface="Carlito"/>
              </a:rPr>
              <a:t>attributes. </a:t>
            </a:r>
            <a:r>
              <a:rPr sz="2400" spc="-5" dirty="0">
                <a:solidFill>
                  <a:srgbClr val="252525"/>
                </a:solidFill>
                <a:latin typeface="Carlito"/>
                <a:cs typeface="Carlito"/>
              </a:rPr>
              <a:t>The </a:t>
            </a:r>
            <a:r>
              <a:rPr sz="2400" spc="-15" dirty="0">
                <a:solidFill>
                  <a:srgbClr val="252525"/>
                </a:solidFill>
                <a:latin typeface="Carlito"/>
                <a:cs typeface="Carlito"/>
              </a:rPr>
              <a:t>groups </a:t>
            </a:r>
            <a:r>
              <a:rPr sz="2400" spc="-5" dirty="0">
                <a:solidFill>
                  <a:srgbClr val="252525"/>
                </a:solidFill>
                <a:latin typeface="Carlito"/>
                <a:cs typeface="Carlito"/>
              </a:rPr>
              <a:t>should be homogeneous  </a:t>
            </a:r>
            <a:r>
              <a:rPr sz="2400" dirty="0">
                <a:solidFill>
                  <a:srgbClr val="252525"/>
                </a:solidFill>
                <a:latin typeface="Carlito"/>
                <a:cs typeface="Carlito"/>
              </a:rPr>
              <a:t>within </a:t>
            </a:r>
            <a:r>
              <a:rPr sz="2400" spc="-5" dirty="0">
                <a:solidFill>
                  <a:srgbClr val="252525"/>
                </a:solidFill>
                <a:latin typeface="Carlito"/>
                <a:cs typeface="Carlito"/>
              </a:rPr>
              <a:t>themselves </a:t>
            </a:r>
            <a:r>
              <a:rPr sz="2400" dirty="0">
                <a:solidFill>
                  <a:srgbClr val="252525"/>
                </a:solidFill>
                <a:latin typeface="Carlito"/>
                <a:cs typeface="Carlito"/>
              </a:rPr>
              <a:t>and </a:t>
            </a:r>
            <a:r>
              <a:rPr sz="2400" spc="-5" dirty="0">
                <a:solidFill>
                  <a:srgbClr val="252525"/>
                </a:solidFill>
                <a:latin typeface="Carlito"/>
                <a:cs typeface="Carlito"/>
              </a:rPr>
              <a:t>should </a:t>
            </a:r>
            <a:r>
              <a:rPr sz="2400" dirty="0">
                <a:solidFill>
                  <a:srgbClr val="252525"/>
                </a:solidFill>
                <a:latin typeface="Carlito"/>
                <a:cs typeface="Carlito"/>
              </a:rPr>
              <a:t>also </a:t>
            </a:r>
            <a:r>
              <a:rPr sz="2400" spc="-5" dirty="0">
                <a:solidFill>
                  <a:srgbClr val="252525"/>
                </a:solidFill>
                <a:latin typeface="Carlito"/>
                <a:cs typeface="Carlito"/>
              </a:rPr>
              <a:t>be </a:t>
            </a:r>
            <a:r>
              <a:rPr sz="2400" spc="-10" dirty="0">
                <a:solidFill>
                  <a:srgbClr val="252525"/>
                </a:solidFill>
                <a:latin typeface="Carlito"/>
                <a:cs typeface="Carlito"/>
              </a:rPr>
              <a:t>heterogeneous </a:t>
            </a:r>
            <a:r>
              <a:rPr sz="2400" spc="-15" dirty="0">
                <a:solidFill>
                  <a:srgbClr val="252525"/>
                </a:solidFill>
                <a:latin typeface="Carlito"/>
                <a:cs typeface="Carlito"/>
              </a:rPr>
              <a:t>to </a:t>
            </a:r>
            <a:r>
              <a:rPr sz="2400" dirty="0">
                <a:solidFill>
                  <a:srgbClr val="252525"/>
                </a:solidFill>
                <a:latin typeface="Carlito"/>
                <a:cs typeface="Carlito"/>
              </a:rPr>
              <a:t>each</a:t>
            </a:r>
            <a:r>
              <a:rPr sz="2400" spc="-55" dirty="0">
                <a:solidFill>
                  <a:srgbClr val="252525"/>
                </a:solidFill>
                <a:latin typeface="Carlito"/>
                <a:cs typeface="Carlito"/>
              </a:rPr>
              <a:t> </a:t>
            </a:r>
            <a:r>
              <a:rPr sz="2400" spc="-45" dirty="0">
                <a:solidFill>
                  <a:srgbClr val="252525"/>
                </a:solidFill>
                <a:latin typeface="Carlito"/>
                <a:cs typeface="Carlito"/>
              </a:rPr>
              <a:t>other.</a:t>
            </a:r>
            <a:endParaRPr sz="2400">
              <a:latin typeface="Carlito"/>
              <a:cs typeface="Carlito"/>
            </a:endParaRPr>
          </a:p>
          <a:p>
            <a:pPr>
              <a:lnSpc>
                <a:spcPct val="100000"/>
              </a:lnSpc>
              <a:spcBef>
                <a:spcPts val="35"/>
              </a:spcBef>
              <a:buClr>
                <a:srgbClr val="252525"/>
              </a:buClr>
              <a:buFont typeface="Wingdings"/>
              <a:buChar char=""/>
            </a:pPr>
            <a:endParaRPr sz="2100">
              <a:latin typeface="Carlito"/>
              <a:cs typeface="Carlito"/>
            </a:endParaRPr>
          </a:p>
          <a:p>
            <a:pPr marL="355600" marR="67945" indent="-343535" algn="just">
              <a:lnSpc>
                <a:spcPts val="2590"/>
              </a:lnSpc>
              <a:spcBef>
                <a:spcPts val="5"/>
              </a:spcBef>
              <a:buSzPct val="116666"/>
              <a:buFont typeface="Wingdings"/>
              <a:buChar char=""/>
              <a:tabLst>
                <a:tab pos="356235" algn="l"/>
              </a:tabLst>
            </a:pPr>
            <a:r>
              <a:rPr sz="2400" spc="-5" dirty="0">
                <a:solidFill>
                  <a:srgbClr val="252525"/>
                </a:solidFill>
                <a:latin typeface="Carlito"/>
                <a:cs typeface="Carlito"/>
              </a:rPr>
              <a:t>The </a:t>
            </a:r>
            <a:r>
              <a:rPr sz="2400" dirty="0">
                <a:solidFill>
                  <a:srgbClr val="252525"/>
                </a:solidFill>
                <a:latin typeface="Carlito"/>
                <a:cs typeface="Carlito"/>
              </a:rPr>
              <a:t>main </a:t>
            </a:r>
            <a:r>
              <a:rPr sz="2400" spc="-10" dirty="0">
                <a:solidFill>
                  <a:srgbClr val="252525"/>
                </a:solidFill>
                <a:latin typeface="Carlito"/>
                <a:cs typeface="Carlito"/>
              </a:rPr>
              <a:t>goal </a:t>
            </a:r>
            <a:r>
              <a:rPr sz="2400" dirty="0">
                <a:solidFill>
                  <a:srgbClr val="252525"/>
                </a:solidFill>
                <a:latin typeface="Carlito"/>
                <a:cs typeface="Carlito"/>
              </a:rPr>
              <a:t>is </a:t>
            </a:r>
            <a:r>
              <a:rPr sz="2400" spc="-15" dirty="0">
                <a:solidFill>
                  <a:srgbClr val="252525"/>
                </a:solidFill>
                <a:latin typeface="Carlito"/>
                <a:cs typeface="Carlito"/>
              </a:rPr>
              <a:t>to </a:t>
            </a:r>
            <a:r>
              <a:rPr sz="2400" spc="-5" dirty="0">
                <a:solidFill>
                  <a:srgbClr val="252525"/>
                </a:solidFill>
                <a:latin typeface="Carlito"/>
                <a:cs typeface="Carlito"/>
              </a:rPr>
              <a:t>identify </a:t>
            </a:r>
            <a:r>
              <a:rPr sz="2400" spc="-15" dirty="0">
                <a:solidFill>
                  <a:srgbClr val="252525"/>
                </a:solidFill>
                <a:latin typeface="Carlito"/>
                <a:cs typeface="Carlito"/>
              </a:rPr>
              <a:t>customers </a:t>
            </a:r>
            <a:r>
              <a:rPr sz="2400" spc="-10" dirty="0">
                <a:solidFill>
                  <a:srgbClr val="252525"/>
                </a:solidFill>
                <a:latin typeface="Carlito"/>
                <a:cs typeface="Carlito"/>
              </a:rPr>
              <a:t>that </a:t>
            </a:r>
            <a:r>
              <a:rPr sz="2400" spc="-15" dirty="0">
                <a:solidFill>
                  <a:srgbClr val="252525"/>
                </a:solidFill>
                <a:latin typeface="Carlito"/>
                <a:cs typeface="Carlito"/>
              </a:rPr>
              <a:t>are </a:t>
            </a:r>
            <a:r>
              <a:rPr sz="2400" spc="-10" dirty="0">
                <a:solidFill>
                  <a:srgbClr val="252525"/>
                </a:solidFill>
                <a:latin typeface="Carlito"/>
                <a:cs typeface="Carlito"/>
              </a:rPr>
              <a:t>most profitable </a:t>
            </a:r>
            <a:r>
              <a:rPr sz="2400" dirty="0">
                <a:solidFill>
                  <a:srgbClr val="252525"/>
                </a:solidFill>
                <a:latin typeface="Carlito"/>
                <a:cs typeface="Carlito"/>
              </a:rPr>
              <a:t>and the </a:t>
            </a:r>
            <a:r>
              <a:rPr sz="2400" spc="-5" dirty="0">
                <a:solidFill>
                  <a:srgbClr val="252525"/>
                </a:solidFill>
                <a:latin typeface="Carlito"/>
                <a:cs typeface="Carlito"/>
              </a:rPr>
              <a:t>ones </a:t>
            </a:r>
            <a:r>
              <a:rPr sz="2400" dirty="0">
                <a:solidFill>
                  <a:srgbClr val="252525"/>
                </a:solidFill>
                <a:latin typeface="Carlito"/>
                <a:cs typeface="Carlito"/>
              </a:rPr>
              <a:t>who  </a:t>
            </a:r>
            <a:r>
              <a:rPr sz="2400" spc="-5" dirty="0">
                <a:solidFill>
                  <a:srgbClr val="252525"/>
                </a:solidFill>
                <a:latin typeface="Carlito"/>
                <a:cs typeface="Carlito"/>
              </a:rPr>
              <a:t>churned out </a:t>
            </a:r>
            <a:r>
              <a:rPr sz="2400" spc="-15" dirty="0">
                <a:solidFill>
                  <a:srgbClr val="252525"/>
                </a:solidFill>
                <a:latin typeface="Carlito"/>
                <a:cs typeface="Carlito"/>
              </a:rPr>
              <a:t>to prevent </a:t>
            </a:r>
            <a:r>
              <a:rPr sz="2400" spc="-5" dirty="0">
                <a:solidFill>
                  <a:srgbClr val="252525"/>
                </a:solidFill>
                <a:latin typeface="Carlito"/>
                <a:cs typeface="Carlito"/>
              </a:rPr>
              <a:t>further loss </a:t>
            </a:r>
            <a:r>
              <a:rPr sz="2400" spc="-10" dirty="0">
                <a:solidFill>
                  <a:srgbClr val="252525"/>
                </a:solidFill>
                <a:latin typeface="Carlito"/>
                <a:cs typeface="Carlito"/>
              </a:rPr>
              <a:t>of customer by redefining </a:t>
            </a:r>
            <a:r>
              <a:rPr sz="2400" spc="-15" dirty="0">
                <a:solidFill>
                  <a:srgbClr val="252525"/>
                </a:solidFill>
                <a:latin typeface="Carlito"/>
                <a:cs typeface="Carlito"/>
              </a:rPr>
              <a:t>company</a:t>
            </a:r>
            <a:r>
              <a:rPr sz="2400" spc="50" dirty="0">
                <a:solidFill>
                  <a:srgbClr val="252525"/>
                </a:solidFill>
                <a:latin typeface="Carlito"/>
                <a:cs typeface="Carlito"/>
              </a:rPr>
              <a:t> </a:t>
            </a:r>
            <a:r>
              <a:rPr sz="2400" spc="-5" dirty="0">
                <a:solidFill>
                  <a:srgbClr val="252525"/>
                </a:solidFill>
                <a:latin typeface="Carlito"/>
                <a:cs typeface="Carlito"/>
              </a:rPr>
              <a:t>policies.</a:t>
            </a:r>
            <a:endParaRPr sz="2400">
              <a:latin typeface="Carlito"/>
              <a:cs typeface="Carlito"/>
            </a:endParaRPr>
          </a:p>
          <a:p>
            <a:pPr>
              <a:lnSpc>
                <a:spcPct val="100000"/>
              </a:lnSpc>
              <a:spcBef>
                <a:spcPts val="50"/>
              </a:spcBef>
              <a:buClr>
                <a:srgbClr val="252525"/>
              </a:buClr>
              <a:buFont typeface="Wingdings"/>
              <a:buChar char=""/>
            </a:pPr>
            <a:endParaRPr sz="2050">
              <a:latin typeface="Carlito"/>
              <a:cs typeface="Carlito"/>
            </a:endParaRPr>
          </a:p>
          <a:p>
            <a:pPr marL="355600" marR="245745" indent="-343535">
              <a:lnSpc>
                <a:spcPct val="90100"/>
              </a:lnSpc>
              <a:buSzPct val="116666"/>
              <a:buFont typeface="Wingdings"/>
              <a:buChar char=""/>
              <a:tabLst>
                <a:tab pos="355600" algn="l"/>
                <a:tab pos="356235" algn="l"/>
              </a:tabLst>
            </a:pPr>
            <a:r>
              <a:rPr sz="2400" spc="-10" dirty="0">
                <a:solidFill>
                  <a:srgbClr val="252525"/>
                </a:solidFill>
                <a:latin typeface="Carlito"/>
                <a:cs typeface="Carlito"/>
              </a:rPr>
              <a:t>Having </a:t>
            </a:r>
            <a:r>
              <a:rPr sz="2400" spc="-15" dirty="0">
                <a:solidFill>
                  <a:srgbClr val="252525"/>
                </a:solidFill>
                <a:latin typeface="Carlito"/>
                <a:cs typeface="Carlito"/>
              </a:rPr>
              <a:t>large </a:t>
            </a:r>
            <a:r>
              <a:rPr sz="2400" spc="-5" dirty="0">
                <a:solidFill>
                  <a:srgbClr val="252525"/>
                </a:solidFill>
                <a:latin typeface="Carlito"/>
                <a:cs typeface="Carlito"/>
              </a:rPr>
              <a:t>number of </a:t>
            </a:r>
            <a:r>
              <a:rPr sz="2400" spc="-15" dirty="0">
                <a:solidFill>
                  <a:srgbClr val="252525"/>
                </a:solidFill>
                <a:latin typeface="Carlito"/>
                <a:cs typeface="Carlito"/>
              </a:rPr>
              <a:t>customers, </a:t>
            </a:r>
            <a:r>
              <a:rPr sz="2400" dirty="0">
                <a:solidFill>
                  <a:srgbClr val="252525"/>
                </a:solidFill>
                <a:latin typeface="Carlito"/>
                <a:cs typeface="Carlito"/>
              </a:rPr>
              <a:t>each </a:t>
            </a:r>
            <a:r>
              <a:rPr sz="2400" spc="-5" dirty="0">
                <a:solidFill>
                  <a:srgbClr val="252525"/>
                </a:solidFill>
                <a:latin typeface="Carlito"/>
                <a:cs typeface="Carlito"/>
              </a:rPr>
              <a:t>with </a:t>
            </a:r>
            <a:r>
              <a:rPr sz="2400" spc="-20" dirty="0">
                <a:solidFill>
                  <a:srgbClr val="252525"/>
                </a:solidFill>
                <a:latin typeface="Carlito"/>
                <a:cs typeface="Carlito"/>
              </a:rPr>
              <a:t>different </a:t>
            </a:r>
            <a:r>
              <a:rPr sz="2400" spc="-5" dirty="0">
                <a:solidFill>
                  <a:srgbClr val="252525"/>
                </a:solidFill>
                <a:latin typeface="Carlito"/>
                <a:cs typeface="Carlito"/>
              </a:rPr>
              <a:t>needs </a:t>
            </a:r>
            <a:r>
              <a:rPr sz="2400" dirty="0">
                <a:solidFill>
                  <a:srgbClr val="252525"/>
                </a:solidFill>
                <a:latin typeface="Carlito"/>
                <a:cs typeface="Carlito"/>
              </a:rPr>
              <a:t>it is crucial </a:t>
            </a:r>
            <a:r>
              <a:rPr sz="2400" spc="-15" dirty="0">
                <a:solidFill>
                  <a:srgbClr val="252525"/>
                </a:solidFill>
                <a:latin typeface="Carlito"/>
                <a:cs typeface="Carlito"/>
              </a:rPr>
              <a:t>to </a:t>
            </a:r>
            <a:r>
              <a:rPr sz="2400" spc="-5" dirty="0">
                <a:solidFill>
                  <a:srgbClr val="252525"/>
                </a:solidFill>
                <a:latin typeface="Carlito"/>
                <a:cs typeface="Carlito"/>
              </a:rPr>
              <a:t>find  </a:t>
            </a:r>
            <a:r>
              <a:rPr sz="2400" dirty="0">
                <a:solidFill>
                  <a:srgbClr val="252525"/>
                </a:solidFill>
                <a:latin typeface="Carlito"/>
                <a:cs typeface="Carlito"/>
              </a:rPr>
              <a:t>which </a:t>
            </a:r>
            <a:r>
              <a:rPr sz="2400" spc="-10" dirty="0">
                <a:solidFill>
                  <a:srgbClr val="252525"/>
                </a:solidFill>
                <a:latin typeface="Carlito"/>
                <a:cs typeface="Carlito"/>
              </a:rPr>
              <a:t>customer </a:t>
            </a:r>
            <a:r>
              <a:rPr sz="2400" spc="-15" dirty="0">
                <a:solidFill>
                  <a:srgbClr val="252525"/>
                </a:solidFill>
                <a:latin typeface="Carlito"/>
                <a:cs typeface="Carlito"/>
              </a:rPr>
              <a:t>are </a:t>
            </a:r>
            <a:r>
              <a:rPr sz="2400" spc="-10" dirty="0">
                <a:solidFill>
                  <a:srgbClr val="252525"/>
                </a:solidFill>
                <a:latin typeface="Carlito"/>
                <a:cs typeface="Carlito"/>
              </a:rPr>
              <a:t>most important </a:t>
            </a:r>
            <a:r>
              <a:rPr sz="2400" spc="-20" dirty="0">
                <a:solidFill>
                  <a:srgbClr val="252525"/>
                </a:solidFill>
                <a:latin typeface="Carlito"/>
                <a:cs typeface="Carlito"/>
              </a:rPr>
              <a:t>for </a:t>
            </a:r>
            <a:r>
              <a:rPr sz="2400" spc="-5" dirty="0">
                <a:solidFill>
                  <a:srgbClr val="252525"/>
                </a:solidFill>
                <a:latin typeface="Carlito"/>
                <a:cs typeface="Carlito"/>
              </a:rPr>
              <a:t>business </a:t>
            </a:r>
            <a:r>
              <a:rPr sz="2400" dirty="0">
                <a:solidFill>
                  <a:srgbClr val="252525"/>
                </a:solidFill>
                <a:latin typeface="Carlito"/>
                <a:cs typeface="Carlito"/>
              </a:rPr>
              <a:t>and </a:t>
            </a:r>
            <a:r>
              <a:rPr sz="2400" spc="-15" dirty="0">
                <a:solidFill>
                  <a:srgbClr val="252525"/>
                </a:solidFill>
                <a:latin typeface="Carlito"/>
                <a:cs typeface="Carlito"/>
              </a:rPr>
              <a:t>target </a:t>
            </a:r>
            <a:r>
              <a:rPr sz="2400" dirty="0">
                <a:solidFill>
                  <a:srgbClr val="252525"/>
                </a:solidFill>
                <a:latin typeface="Carlito"/>
                <a:cs typeface="Carlito"/>
              </a:rPr>
              <a:t>them with  </a:t>
            </a:r>
            <a:r>
              <a:rPr sz="2400" spc="-10" dirty="0">
                <a:solidFill>
                  <a:srgbClr val="252525"/>
                </a:solidFill>
                <a:latin typeface="Carlito"/>
                <a:cs typeface="Carlito"/>
              </a:rPr>
              <a:t>appropriate</a:t>
            </a:r>
            <a:r>
              <a:rPr sz="2400" spc="-15" dirty="0">
                <a:solidFill>
                  <a:srgbClr val="252525"/>
                </a:solidFill>
                <a:latin typeface="Carlito"/>
                <a:cs typeface="Carlito"/>
              </a:rPr>
              <a:t> </a:t>
            </a:r>
            <a:r>
              <a:rPr sz="2400" spc="-35" dirty="0">
                <a:solidFill>
                  <a:srgbClr val="252525"/>
                </a:solidFill>
                <a:latin typeface="Carlito"/>
                <a:cs typeface="Carlito"/>
              </a:rPr>
              <a:t>strategy.</a:t>
            </a:r>
            <a:endParaRPr sz="2400">
              <a:latin typeface="Carlito"/>
              <a:cs typeface="Carlito"/>
            </a:endParaRPr>
          </a:p>
        </p:txBody>
      </p:sp>
      <p:sp>
        <p:nvSpPr>
          <p:cNvPr id="1048624" name="object 4"/>
          <p:cNvSpPr/>
          <p:nvPr/>
        </p:nvSpPr>
        <p:spPr>
          <a:xfrm>
            <a:off x="11268456" y="103631"/>
            <a:ext cx="685800" cy="63093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8625" name="object 2"/>
          <p:cNvSpPr txBox="1">
            <a:spLocks noGrp="1"/>
          </p:cNvSpPr>
          <p:nvPr>
            <p:ph type="title"/>
          </p:nvPr>
        </p:nvSpPr>
        <p:spPr>
          <a:xfrm>
            <a:off x="1029106" y="287528"/>
            <a:ext cx="9998075" cy="546101"/>
          </a:xfrm>
          <a:prstGeom prst="rect">
            <a:avLst/>
          </a:prstGeom>
        </p:spPr>
        <p:txBody>
          <a:bodyPr vert="horz" wrap="square" lIns="0" tIns="12700" rIns="0" bIns="0" rtlCol="0">
            <a:spAutoFit/>
          </a:bodyPr>
          <a:lstStyle/>
          <a:p>
            <a:pPr marL="12700">
              <a:lnSpc>
                <a:spcPct val="100000"/>
              </a:lnSpc>
              <a:spcBef>
                <a:spcPts val="100"/>
              </a:spcBef>
            </a:pPr>
            <a:r>
              <a:rPr spc="-10" dirty="0">
                <a:solidFill>
                  <a:srgbClr val="FF0000"/>
                </a:solidFill>
              </a:rPr>
              <a:t>IMPORTING </a:t>
            </a:r>
            <a:r>
              <a:rPr dirty="0">
                <a:solidFill>
                  <a:srgbClr val="FF0000"/>
                </a:solidFill>
              </a:rPr>
              <a:t>AND </a:t>
            </a:r>
            <a:r>
              <a:rPr spc="-5" dirty="0">
                <a:solidFill>
                  <a:srgbClr val="FF0000"/>
                </a:solidFill>
              </a:rPr>
              <a:t>INSPECTING</a:t>
            </a:r>
            <a:r>
              <a:rPr spc="-30" dirty="0">
                <a:solidFill>
                  <a:srgbClr val="FF0000"/>
                </a:solidFill>
              </a:rPr>
              <a:t> </a:t>
            </a:r>
            <a:r>
              <a:rPr spc="-95" dirty="0">
                <a:solidFill>
                  <a:srgbClr val="FF0000"/>
                </a:solidFill>
              </a:rPr>
              <a:t>DATASET</a:t>
            </a:r>
          </a:p>
        </p:txBody>
      </p:sp>
      <p:sp>
        <p:nvSpPr>
          <p:cNvPr id="1048626" name="object 3"/>
          <p:cNvSpPr txBox="1"/>
          <p:nvPr/>
        </p:nvSpPr>
        <p:spPr>
          <a:xfrm>
            <a:off x="795934" y="997472"/>
            <a:ext cx="10229215" cy="904875"/>
          </a:xfrm>
          <a:prstGeom prst="rect">
            <a:avLst/>
          </a:prstGeom>
        </p:spPr>
        <p:txBody>
          <a:bodyPr vert="horz" wrap="square" lIns="0" tIns="103505" rIns="0" bIns="0" rtlCol="0">
            <a:spAutoFit/>
          </a:bodyPr>
          <a:lstStyle/>
          <a:p>
            <a:pPr marL="355600" indent="-342900">
              <a:lnSpc>
                <a:spcPct val="100000"/>
              </a:lnSpc>
              <a:spcBef>
                <a:spcPts val="720"/>
              </a:spcBef>
              <a:buFont typeface="Wingdings"/>
              <a:buChar char=""/>
              <a:tabLst>
                <a:tab pos="354965" algn="l"/>
                <a:tab pos="355600" algn="l"/>
              </a:tabLst>
            </a:pPr>
            <a:r>
              <a:rPr sz="2400" spc="-5" dirty="0" smtClean="0">
                <a:latin typeface="Carlito"/>
                <a:cs typeface="Carlito"/>
              </a:rPr>
              <a:t>The </a:t>
            </a:r>
            <a:r>
              <a:rPr sz="2400" spc="-10" dirty="0">
                <a:latin typeface="Carlito"/>
                <a:cs typeface="Carlito"/>
              </a:rPr>
              <a:t>dataset </a:t>
            </a:r>
            <a:r>
              <a:rPr sz="2400" spc="-15" dirty="0">
                <a:latin typeface="Carlito"/>
                <a:cs typeface="Carlito"/>
              </a:rPr>
              <a:t>contain </a:t>
            </a:r>
            <a:r>
              <a:rPr sz="2400" spc="-5" dirty="0">
                <a:latin typeface="Carlito"/>
                <a:cs typeface="Carlito"/>
              </a:rPr>
              <a:t>541909 </a:t>
            </a:r>
            <a:r>
              <a:rPr sz="2400" spc="-20" dirty="0">
                <a:latin typeface="Carlito"/>
                <a:cs typeface="Carlito"/>
              </a:rPr>
              <a:t>records </a:t>
            </a:r>
            <a:r>
              <a:rPr sz="2400" dirty="0">
                <a:latin typeface="Carlito"/>
                <a:cs typeface="Carlito"/>
              </a:rPr>
              <a:t>and 8</a:t>
            </a:r>
            <a:r>
              <a:rPr sz="2400" spc="-10" dirty="0">
                <a:latin typeface="Carlito"/>
                <a:cs typeface="Carlito"/>
              </a:rPr>
              <a:t> </a:t>
            </a:r>
            <a:r>
              <a:rPr sz="2400" spc="-5" dirty="0">
                <a:latin typeface="Carlito"/>
                <a:cs typeface="Carlito"/>
              </a:rPr>
              <a:t>columns.</a:t>
            </a:r>
            <a:endParaRPr sz="2400" dirty="0">
              <a:latin typeface="Carlito"/>
              <a:cs typeface="Carlito"/>
            </a:endParaRPr>
          </a:p>
          <a:p>
            <a:pPr marL="355600" indent="-342900">
              <a:lnSpc>
                <a:spcPct val="100000"/>
              </a:lnSpc>
              <a:spcBef>
                <a:spcPts val="710"/>
              </a:spcBef>
              <a:buFont typeface="Wingdings"/>
              <a:buChar char=""/>
              <a:tabLst>
                <a:tab pos="354965" algn="l"/>
                <a:tab pos="355600" algn="l"/>
              </a:tabLst>
            </a:pPr>
            <a:r>
              <a:rPr sz="2400" dirty="0">
                <a:latin typeface="Carlito"/>
                <a:cs typeface="Carlito"/>
              </a:rPr>
              <a:t>Number </a:t>
            </a:r>
            <a:r>
              <a:rPr sz="2400" spc="-5" dirty="0">
                <a:latin typeface="Carlito"/>
                <a:cs typeface="Carlito"/>
              </a:rPr>
              <a:t>of unique </a:t>
            </a:r>
            <a:r>
              <a:rPr sz="2400" spc="-10" dirty="0">
                <a:latin typeface="Carlito"/>
                <a:cs typeface="Carlito"/>
              </a:rPr>
              <a:t>values </a:t>
            </a:r>
            <a:r>
              <a:rPr sz="2400" dirty="0">
                <a:latin typeface="Carlito"/>
                <a:cs typeface="Carlito"/>
              </a:rPr>
              <a:t>in each </a:t>
            </a:r>
            <a:r>
              <a:rPr sz="2400" spc="-10" dirty="0">
                <a:latin typeface="Carlito"/>
                <a:cs typeface="Carlito"/>
              </a:rPr>
              <a:t>column </a:t>
            </a:r>
            <a:r>
              <a:rPr sz="2400" dirty="0">
                <a:latin typeface="Carlito"/>
                <a:cs typeface="Carlito"/>
              </a:rPr>
              <a:t>is as</a:t>
            </a:r>
            <a:r>
              <a:rPr sz="2400" spc="-25" dirty="0">
                <a:latin typeface="Carlito"/>
                <a:cs typeface="Carlito"/>
              </a:rPr>
              <a:t> </a:t>
            </a:r>
            <a:r>
              <a:rPr sz="2400" spc="-20" dirty="0">
                <a:latin typeface="Carlito"/>
                <a:cs typeface="Carlito"/>
              </a:rPr>
              <a:t>follows:</a:t>
            </a:r>
            <a:endParaRPr sz="2400" dirty="0">
              <a:latin typeface="Carlito"/>
              <a:cs typeface="Carlito"/>
            </a:endParaRPr>
          </a:p>
        </p:txBody>
      </p:sp>
      <p:sp>
        <p:nvSpPr>
          <p:cNvPr id="1048627" name="object 4"/>
          <p:cNvSpPr txBox="1"/>
          <p:nvPr/>
        </p:nvSpPr>
        <p:spPr>
          <a:xfrm>
            <a:off x="819818" y="2003951"/>
            <a:ext cx="9538335" cy="1886584"/>
          </a:xfrm>
          <a:prstGeom prst="rect">
            <a:avLst/>
          </a:prstGeom>
        </p:spPr>
        <p:txBody>
          <a:bodyPr vert="horz" wrap="square" lIns="0" tIns="54610" rIns="0" bIns="0" rtlCol="0">
            <a:spAutoFit/>
          </a:bodyPr>
          <a:lstStyle/>
          <a:p>
            <a:pPr marL="355600" indent="-342900">
              <a:lnSpc>
                <a:spcPct val="100000"/>
              </a:lnSpc>
              <a:spcBef>
                <a:spcPts val="430"/>
              </a:spcBef>
              <a:buFont typeface="Wingdings"/>
              <a:buChar char=""/>
              <a:tabLst>
                <a:tab pos="354965" algn="l"/>
                <a:tab pos="355600" algn="l"/>
              </a:tabLst>
            </a:pPr>
            <a:r>
              <a:rPr sz="2400" spc="-10" dirty="0">
                <a:latin typeface="Carlito"/>
                <a:cs typeface="Carlito"/>
              </a:rPr>
              <a:t>There </a:t>
            </a:r>
            <a:r>
              <a:rPr sz="2400" spc="-15" dirty="0">
                <a:latin typeface="Carlito"/>
                <a:cs typeface="Carlito"/>
              </a:rPr>
              <a:t>are </a:t>
            </a:r>
            <a:r>
              <a:rPr sz="2400" spc="-5" dirty="0">
                <a:latin typeface="Carlito"/>
                <a:cs typeface="Carlito"/>
              </a:rPr>
              <a:t>some </a:t>
            </a:r>
            <a:r>
              <a:rPr sz="2400" dirty="0">
                <a:latin typeface="Carlito"/>
                <a:cs typeface="Carlito"/>
              </a:rPr>
              <a:t>missing </a:t>
            </a:r>
            <a:r>
              <a:rPr sz="2400" spc="-10" dirty="0">
                <a:latin typeface="Carlito"/>
                <a:cs typeface="Carlito"/>
              </a:rPr>
              <a:t>values </a:t>
            </a:r>
            <a:r>
              <a:rPr sz="2400" dirty="0">
                <a:latin typeface="Carlito"/>
                <a:cs typeface="Carlito"/>
              </a:rPr>
              <a:t>in the </a:t>
            </a:r>
            <a:r>
              <a:rPr sz="2400" spc="-5" dirty="0">
                <a:latin typeface="Carlito"/>
                <a:cs typeface="Carlito"/>
              </a:rPr>
              <a:t>Description </a:t>
            </a:r>
            <a:r>
              <a:rPr sz="2400" dirty="0">
                <a:latin typeface="Carlito"/>
                <a:cs typeface="Carlito"/>
              </a:rPr>
              <a:t>and </a:t>
            </a:r>
            <a:r>
              <a:rPr sz="2400" spc="-10" dirty="0">
                <a:latin typeface="Carlito"/>
                <a:cs typeface="Carlito"/>
              </a:rPr>
              <a:t>CustomerID</a:t>
            </a:r>
            <a:r>
              <a:rPr sz="2400" spc="-35" dirty="0">
                <a:latin typeface="Carlito"/>
                <a:cs typeface="Carlito"/>
              </a:rPr>
              <a:t> </a:t>
            </a:r>
            <a:r>
              <a:rPr sz="2400" spc="-10" dirty="0">
                <a:latin typeface="Carlito"/>
                <a:cs typeface="Carlito"/>
              </a:rPr>
              <a:t>column:</a:t>
            </a:r>
            <a:endParaRPr sz="2400" dirty="0">
              <a:latin typeface="Carlito"/>
              <a:cs typeface="Carlito"/>
            </a:endParaRPr>
          </a:p>
          <a:p>
            <a:pPr marL="812800" lvl="1" indent="-343535">
              <a:lnSpc>
                <a:spcPct val="100000"/>
              </a:lnSpc>
              <a:spcBef>
                <a:spcPts val="280"/>
              </a:spcBef>
              <a:buFont typeface="Wingdings"/>
              <a:buChar char=""/>
              <a:tabLst>
                <a:tab pos="812800" algn="l"/>
                <a:tab pos="813435" algn="l"/>
              </a:tabLst>
            </a:pPr>
            <a:r>
              <a:rPr sz="2000" spc="-5" dirty="0">
                <a:latin typeface="Carlito"/>
                <a:cs typeface="Carlito"/>
              </a:rPr>
              <a:t>Description </a:t>
            </a:r>
            <a:r>
              <a:rPr sz="2000" dirty="0">
                <a:latin typeface="Carlito"/>
                <a:cs typeface="Carlito"/>
              </a:rPr>
              <a:t>– 135080 (24.93% Missing</a:t>
            </a:r>
            <a:r>
              <a:rPr sz="2000" spc="-75" dirty="0">
                <a:latin typeface="Carlito"/>
                <a:cs typeface="Carlito"/>
              </a:rPr>
              <a:t> </a:t>
            </a:r>
            <a:r>
              <a:rPr sz="2000" spc="-15" dirty="0">
                <a:latin typeface="Carlito"/>
                <a:cs typeface="Carlito"/>
              </a:rPr>
              <a:t>Values)</a:t>
            </a:r>
            <a:endParaRPr sz="2000" dirty="0">
              <a:latin typeface="Carlito"/>
              <a:cs typeface="Carlito"/>
            </a:endParaRPr>
          </a:p>
          <a:p>
            <a:pPr marL="812800" lvl="1" indent="-343535">
              <a:lnSpc>
                <a:spcPct val="100000"/>
              </a:lnSpc>
              <a:spcBef>
                <a:spcPts val="265"/>
              </a:spcBef>
              <a:buFont typeface="Wingdings"/>
              <a:buChar char=""/>
              <a:tabLst>
                <a:tab pos="812800" algn="l"/>
                <a:tab pos="813435" algn="l"/>
              </a:tabLst>
            </a:pPr>
            <a:r>
              <a:rPr sz="2000" spc="-10" dirty="0">
                <a:latin typeface="Carlito"/>
                <a:cs typeface="Carlito"/>
              </a:rPr>
              <a:t>CustomerID </a:t>
            </a:r>
            <a:r>
              <a:rPr sz="2000" dirty="0">
                <a:latin typeface="Carlito"/>
                <a:cs typeface="Carlito"/>
              </a:rPr>
              <a:t>– 1454 (0.27% Missing</a:t>
            </a:r>
            <a:r>
              <a:rPr sz="2000" spc="-65" dirty="0">
                <a:latin typeface="Carlito"/>
                <a:cs typeface="Carlito"/>
              </a:rPr>
              <a:t> </a:t>
            </a:r>
            <a:r>
              <a:rPr sz="2000" spc="-15" dirty="0">
                <a:latin typeface="Carlito"/>
                <a:cs typeface="Carlito"/>
              </a:rPr>
              <a:t>Values)</a:t>
            </a:r>
            <a:endParaRPr sz="2000" dirty="0">
              <a:latin typeface="Carlito"/>
              <a:cs typeface="Carlito"/>
            </a:endParaRPr>
          </a:p>
          <a:p>
            <a:pPr marL="355600" indent="-342900">
              <a:lnSpc>
                <a:spcPct val="100000"/>
              </a:lnSpc>
              <a:spcBef>
                <a:spcPts val="680"/>
              </a:spcBef>
              <a:buFont typeface="Wingdings"/>
              <a:buChar char=""/>
              <a:tabLst>
                <a:tab pos="354965" algn="l"/>
                <a:tab pos="355600" algn="l"/>
              </a:tabLst>
            </a:pPr>
            <a:r>
              <a:rPr sz="2400" spc="-10" dirty="0">
                <a:latin typeface="Carlito"/>
                <a:cs typeface="Carlito"/>
              </a:rPr>
              <a:t>There </a:t>
            </a:r>
            <a:r>
              <a:rPr sz="2400" spc="-15" dirty="0">
                <a:latin typeface="Carlito"/>
                <a:cs typeface="Carlito"/>
              </a:rPr>
              <a:t>are </a:t>
            </a:r>
            <a:r>
              <a:rPr sz="2400" spc="-5" dirty="0">
                <a:latin typeface="Carlito"/>
                <a:cs typeface="Carlito"/>
              </a:rPr>
              <a:t>5225 </a:t>
            </a:r>
            <a:r>
              <a:rPr sz="2400" spc="-15" dirty="0">
                <a:latin typeface="Carlito"/>
                <a:cs typeface="Carlito"/>
              </a:rPr>
              <a:t>duplicate </a:t>
            </a:r>
            <a:r>
              <a:rPr sz="2400" spc="-25" dirty="0">
                <a:latin typeface="Carlito"/>
                <a:cs typeface="Carlito"/>
              </a:rPr>
              <a:t>rows </a:t>
            </a:r>
            <a:r>
              <a:rPr sz="2400" dirty="0">
                <a:latin typeface="Carlito"/>
                <a:cs typeface="Carlito"/>
              </a:rPr>
              <a:t>in the</a:t>
            </a:r>
            <a:r>
              <a:rPr sz="2400" spc="20" dirty="0">
                <a:latin typeface="Carlito"/>
                <a:cs typeface="Carlito"/>
              </a:rPr>
              <a:t> </a:t>
            </a:r>
            <a:r>
              <a:rPr sz="2400" spc="-10" dirty="0">
                <a:latin typeface="Carlito"/>
                <a:cs typeface="Carlito"/>
              </a:rPr>
              <a:t>dataset.</a:t>
            </a:r>
            <a:endParaRPr sz="2400" dirty="0">
              <a:latin typeface="Carlito"/>
              <a:cs typeface="Carlito"/>
            </a:endParaRPr>
          </a:p>
        </p:txBody>
      </p:sp>
      <p:sp>
        <p:nvSpPr>
          <p:cNvPr id="1048628" name="object 5"/>
          <p:cNvSpPr/>
          <p:nvPr/>
        </p:nvSpPr>
        <p:spPr>
          <a:xfrm>
            <a:off x="11268456" y="103631"/>
            <a:ext cx="685800" cy="630936"/>
          </a:xfrm>
          <a:prstGeom prst="rect">
            <a:avLst/>
          </a:prstGeom>
          <a:blipFill>
            <a:blip r:embed="rId2" cstate="print"/>
            <a:stretch>
              <a:fillRect/>
            </a:stretch>
          </a:blipFill>
        </p:spPr>
        <p:txBody>
          <a:bodyPr wrap="square" lIns="0" tIns="0" rIns="0" bIns="0" rtlCol="0"/>
          <a:lstStyle/>
          <a:p>
            <a:endParaRPr/>
          </a:p>
        </p:txBody>
      </p:sp>
      <p:pic>
        <p:nvPicPr>
          <p:cNvPr id="2097155" name="Picture 6"/>
          <p:cNvPicPr>
            <a:picLocks noChangeAspect="1"/>
          </p:cNvPicPr>
          <p:nvPr/>
        </p:nvPicPr>
        <p:blipFill rotWithShape="1">
          <a:blip r:embed="rId3"/>
          <a:srcRect l="3126" t="27767" r="40000" b="21097"/>
          <a:stretch>
            <a:fillRect/>
          </a:stretch>
        </p:blipFill>
        <p:spPr>
          <a:xfrm>
            <a:off x="1017733" y="4267200"/>
            <a:ext cx="10007416" cy="2362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8629" name="object 2"/>
          <p:cNvSpPr txBox="1">
            <a:spLocks noGrp="1"/>
          </p:cNvSpPr>
          <p:nvPr>
            <p:ph type="title"/>
          </p:nvPr>
        </p:nvSpPr>
        <p:spPr>
          <a:xfrm>
            <a:off x="3276600" y="447229"/>
            <a:ext cx="4161790" cy="546100"/>
          </a:xfrm>
          <a:prstGeom prst="rect">
            <a:avLst/>
          </a:prstGeom>
        </p:spPr>
        <p:txBody>
          <a:bodyPr vert="horz" wrap="square" lIns="0" tIns="12700" rIns="0" bIns="0" rtlCol="0">
            <a:spAutoFit/>
          </a:bodyPr>
          <a:lstStyle/>
          <a:p>
            <a:pPr marL="12700">
              <a:lnSpc>
                <a:spcPct val="100000"/>
              </a:lnSpc>
              <a:spcBef>
                <a:spcPts val="100"/>
              </a:spcBef>
            </a:pPr>
            <a:r>
              <a:rPr spc="-165" dirty="0">
                <a:solidFill>
                  <a:srgbClr val="FF0000"/>
                </a:solidFill>
              </a:rPr>
              <a:t>DATA</a:t>
            </a:r>
            <a:r>
              <a:rPr spc="-80" dirty="0">
                <a:solidFill>
                  <a:srgbClr val="FF0000"/>
                </a:solidFill>
              </a:rPr>
              <a:t> </a:t>
            </a:r>
            <a:r>
              <a:rPr dirty="0">
                <a:solidFill>
                  <a:srgbClr val="FF0000"/>
                </a:solidFill>
              </a:rPr>
              <a:t>CLEANING</a:t>
            </a:r>
          </a:p>
        </p:txBody>
      </p:sp>
      <p:sp>
        <p:nvSpPr>
          <p:cNvPr id="1048630" name="object 3"/>
          <p:cNvSpPr/>
          <p:nvPr/>
        </p:nvSpPr>
        <p:spPr>
          <a:xfrm>
            <a:off x="11268456" y="103631"/>
            <a:ext cx="685800" cy="630936"/>
          </a:xfrm>
          <a:prstGeom prst="rect">
            <a:avLst/>
          </a:prstGeom>
          <a:blipFill>
            <a:blip r:embed="rId2" cstate="print"/>
            <a:stretch>
              <a:fillRect/>
            </a:stretch>
          </a:blipFill>
        </p:spPr>
        <p:txBody>
          <a:bodyPr wrap="square" lIns="0" tIns="0" rIns="0" bIns="0" rtlCol="0"/>
          <a:lstStyle/>
          <a:p>
            <a:endParaRPr/>
          </a:p>
        </p:txBody>
      </p:sp>
      <p:sp>
        <p:nvSpPr>
          <p:cNvPr id="1048631" name="object 4"/>
          <p:cNvSpPr txBox="1"/>
          <p:nvPr/>
        </p:nvSpPr>
        <p:spPr>
          <a:xfrm>
            <a:off x="957478" y="1492122"/>
            <a:ext cx="10176510" cy="2111375"/>
          </a:xfrm>
          <a:prstGeom prst="rect">
            <a:avLst/>
          </a:prstGeom>
        </p:spPr>
        <p:txBody>
          <a:bodyPr vert="horz" wrap="square" lIns="0" tIns="48895" rIns="0" bIns="0" rtlCol="0">
            <a:spAutoFit/>
          </a:bodyPr>
          <a:lstStyle/>
          <a:p>
            <a:pPr marL="354965" marR="5080" indent="-342900">
              <a:lnSpc>
                <a:spcPct val="90000"/>
              </a:lnSpc>
              <a:spcBef>
                <a:spcPts val="385"/>
              </a:spcBef>
              <a:buFont typeface="Wingdings"/>
              <a:buChar char=""/>
              <a:tabLst>
                <a:tab pos="354965" algn="l"/>
                <a:tab pos="355600" algn="l"/>
              </a:tabLst>
            </a:pPr>
            <a:r>
              <a:rPr sz="2400" spc="-45" dirty="0">
                <a:latin typeface="Carlito"/>
                <a:cs typeface="Carlito"/>
              </a:rPr>
              <a:t>We </a:t>
            </a:r>
            <a:r>
              <a:rPr sz="2400" spc="-10" dirty="0">
                <a:latin typeface="Carlito"/>
                <a:cs typeface="Carlito"/>
              </a:rPr>
              <a:t>dropped </a:t>
            </a:r>
            <a:r>
              <a:rPr sz="2400" dirty="0">
                <a:latin typeface="Carlito"/>
                <a:cs typeface="Carlito"/>
              </a:rPr>
              <a:t>the </a:t>
            </a:r>
            <a:r>
              <a:rPr sz="2400" spc="-20" dirty="0">
                <a:latin typeface="Carlito"/>
                <a:cs typeface="Carlito"/>
              </a:rPr>
              <a:t>rows </a:t>
            </a:r>
            <a:r>
              <a:rPr sz="2400" dirty="0">
                <a:latin typeface="Carlito"/>
                <a:cs typeface="Carlito"/>
              </a:rPr>
              <a:t>with missing </a:t>
            </a:r>
            <a:r>
              <a:rPr sz="2400" spc="-10" dirty="0">
                <a:latin typeface="Carlito"/>
                <a:cs typeface="Carlito"/>
              </a:rPr>
              <a:t>values </a:t>
            </a:r>
            <a:r>
              <a:rPr sz="2400" spc="-15" dirty="0">
                <a:latin typeface="Carlito"/>
                <a:cs typeface="Carlito"/>
              </a:rPr>
              <a:t>from </a:t>
            </a:r>
            <a:r>
              <a:rPr sz="2400" dirty="0">
                <a:latin typeface="Carlito"/>
                <a:cs typeface="Carlito"/>
              </a:rPr>
              <a:t>the </a:t>
            </a:r>
            <a:r>
              <a:rPr sz="2400" spc="-10" dirty="0">
                <a:latin typeface="Carlito"/>
                <a:cs typeface="Carlito"/>
              </a:rPr>
              <a:t>dataset </a:t>
            </a:r>
            <a:r>
              <a:rPr sz="2400" spc="-5" dirty="0">
                <a:latin typeface="Carlito"/>
                <a:cs typeface="Carlito"/>
              </a:rPr>
              <a:t>because </a:t>
            </a:r>
            <a:r>
              <a:rPr sz="2400" dirty="0">
                <a:latin typeface="Carlito"/>
                <a:cs typeface="Carlito"/>
              </a:rPr>
              <a:t>if the  </a:t>
            </a:r>
            <a:r>
              <a:rPr sz="2400" spc="-10" dirty="0">
                <a:latin typeface="Carlito"/>
                <a:cs typeface="Carlito"/>
              </a:rPr>
              <a:t>CustomerID </a:t>
            </a:r>
            <a:r>
              <a:rPr sz="2400" dirty="0">
                <a:latin typeface="Carlito"/>
                <a:cs typeface="Carlito"/>
              </a:rPr>
              <a:t>and </a:t>
            </a:r>
            <a:r>
              <a:rPr sz="2400" spc="-5" dirty="0">
                <a:latin typeface="Carlito"/>
                <a:cs typeface="Carlito"/>
              </a:rPr>
              <a:t>Description </a:t>
            </a:r>
            <a:r>
              <a:rPr sz="2400" dirty="0">
                <a:latin typeface="Carlito"/>
                <a:cs typeface="Carlito"/>
              </a:rPr>
              <a:t>is </a:t>
            </a:r>
            <a:r>
              <a:rPr sz="2400" spc="-10" dirty="0">
                <a:latin typeface="Carlito"/>
                <a:cs typeface="Carlito"/>
              </a:rPr>
              <a:t>not present, </a:t>
            </a:r>
            <a:r>
              <a:rPr sz="2400" spc="-5" dirty="0">
                <a:latin typeface="Carlito"/>
                <a:cs typeface="Carlito"/>
              </a:rPr>
              <a:t>other </a:t>
            </a:r>
            <a:r>
              <a:rPr sz="2400" spc="-15" dirty="0">
                <a:latin typeface="Carlito"/>
                <a:cs typeface="Carlito"/>
              </a:rPr>
              <a:t>features </a:t>
            </a:r>
            <a:r>
              <a:rPr sz="2400" dirty="0">
                <a:latin typeface="Carlito"/>
                <a:cs typeface="Carlito"/>
              </a:rPr>
              <a:t>in </a:t>
            </a:r>
            <a:r>
              <a:rPr sz="2400" spc="-10" dirty="0">
                <a:latin typeface="Carlito"/>
                <a:cs typeface="Carlito"/>
              </a:rPr>
              <a:t>that </a:t>
            </a:r>
            <a:r>
              <a:rPr sz="2400" spc="-20" dirty="0">
                <a:latin typeface="Carlito"/>
                <a:cs typeface="Carlito"/>
              </a:rPr>
              <a:t>row </a:t>
            </a:r>
            <a:r>
              <a:rPr sz="2400" spc="-10" dirty="0">
                <a:latin typeface="Carlito"/>
                <a:cs typeface="Carlito"/>
              </a:rPr>
              <a:t>can </a:t>
            </a:r>
            <a:r>
              <a:rPr sz="2400" spc="-5" dirty="0">
                <a:latin typeface="Carlito"/>
                <a:cs typeface="Carlito"/>
              </a:rPr>
              <a:t>not  be used </a:t>
            </a:r>
            <a:r>
              <a:rPr sz="2400" spc="-20" dirty="0">
                <a:latin typeface="Carlito"/>
                <a:cs typeface="Carlito"/>
              </a:rPr>
              <a:t>to </a:t>
            </a:r>
            <a:r>
              <a:rPr sz="2400" spc="-5" dirty="0">
                <a:latin typeface="Carlito"/>
                <a:cs typeface="Carlito"/>
              </a:rPr>
              <a:t>identify </a:t>
            </a:r>
            <a:r>
              <a:rPr sz="2400" dirty="0">
                <a:latin typeface="Carlito"/>
                <a:cs typeface="Carlito"/>
              </a:rPr>
              <a:t>the </a:t>
            </a:r>
            <a:r>
              <a:rPr sz="2400" spc="-10" dirty="0">
                <a:latin typeface="Carlito"/>
                <a:cs typeface="Carlito"/>
              </a:rPr>
              <a:t>customer </a:t>
            </a:r>
            <a:r>
              <a:rPr sz="2400" spc="-5" dirty="0">
                <a:latin typeface="Carlito"/>
                <a:cs typeface="Carlito"/>
              </a:rPr>
              <a:t>hence </a:t>
            </a:r>
            <a:r>
              <a:rPr sz="2400" dirty="0">
                <a:latin typeface="Carlito"/>
                <a:cs typeface="Carlito"/>
              </a:rPr>
              <a:t>its meaningless </a:t>
            </a:r>
            <a:r>
              <a:rPr sz="2400" spc="-15" dirty="0">
                <a:latin typeface="Carlito"/>
                <a:cs typeface="Carlito"/>
              </a:rPr>
              <a:t>to </a:t>
            </a:r>
            <a:r>
              <a:rPr sz="2400" spc="-5" dirty="0">
                <a:latin typeface="Carlito"/>
                <a:cs typeface="Carlito"/>
              </a:rPr>
              <a:t>assign </a:t>
            </a:r>
            <a:r>
              <a:rPr sz="2400" spc="-10" dirty="0">
                <a:latin typeface="Carlito"/>
                <a:cs typeface="Carlito"/>
              </a:rPr>
              <a:t>that datapoint  </a:t>
            </a:r>
            <a:r>
              <a:rPr sz="2400" spc="-15" dirty="0">
                <a:latin typeface="Carlito"/>
                <a:cs typeface="Carlito"/>
              </a:rPr>
              <a:t>to </a:t>
            </a:r>
            <a:r>
              <a:rPr sz="2400" spc="-20" dirty="0">
                <a:latin typeface="Carlito"/>
                <a:cs typeface="Carlito"/>
              </a:rPr>
              <a:t>any</a:t>
            </a:r>
            <a:r>
              <a:rPr sz="2400" spc="-10" dirty="0">
                <a:latin typeface="Carlito"/>
                <a:cs typeface="Carlito"/>
              </a:rPr>
              <a:t> </a:t>
            </a:r>
            <a:r>
              <a:rPr sz="2400" spc="-40" dirty="0">
                <a:latin typeface="Carlito"/>
                <a:cs typeface="Carlito"/>
              </a:rPr>
              <a:t>cluster.</a:t>
            </a:r>
            <a:endParaRPr sz="2400" dirty="0">
              <a:latin typeface="Carlito"/>
              <a:cs typeface="Carlito"/>
            </a:endParaRPr>
          </a:p>
          <a:p>
            <a:pPr marL="354965" marR="175895" indent="-342900">
              <a:lnSpc>
                <a:spcPts val="2590"/>
              </a:lnSpc>
              <a:spcBef>
                <a:spcPts val="1040"/>
              </a:spcBef>
              <a:buFont typeface="Wingdings"/>
              <a:buChar char=""/>
              <a:tabLst>
                <a:tab pos="354965" algn="l"/>
                <a:tab pos="355600" algn="l"/>
              </a:tabLst>
            </a:pPr>
            <a:r>
              <a:rPr sz="2400" spc="-45" dirty="0">
                <a:latin typeface="Carlito"/>
                <a:cs typeface="Carlito"/>
              </a:rPr>
              <a:t>We </a:t>
            </a:r>
            <a:r>
              <a:rPr sz="2400" dirty="0">
                <a:latin typeface="Carlito"/>
                <a:cs typeface="Carlito"/>
              </a:rPr>
              <a:t>also </a:t>
            </a:r>
            <a:r>
              <a:rPr sz="2400" spc="-10" dirty="0">
                <a:latin typeface="Carlito"/>
                <a:cs typeface="Carlito"/>
              </a:rPr>
              <a:t>dropped </a:t>
            </a:r>
            <a:r>
              <a:rPr sz="2400" dirty="0">
                <a:latin typeface="Carlito"/>
                <a:cs typeface="Carlito"/>
              </a:rPr>
              <a:t>the </a:t>
            </a:r>
            <a:r>
              <a:rPr sz="2400" spc="-15" dirty="0">
                <a:latin typeface="Carlito"/>
                <a:cs typeface="Carlito"/>
              </a:rPr>
              <a:t>duplicate </a:t>
            </a:r>
            <a:r>
              <a:rPr sz="2400" spc="-20" dirty="0">
                <a:latin typeface="Carlito"/>
                <a:cs typeface="Carlito"/>
              </a:rPr>
              <a:t>rows </a:t>
            </a:r>
            <a:r>
              <a:rPr sz="2400" spc="-15" dirty="0">
                <a:latin typeface="Carlito"/>
                <a:cs typeface="Carlito"/>
              </a:rPr>
              <a:t>from </a:t>
            </a:r>
            <a:r>
              <a:rPr sz="2400" dirty="0">
                <a:latin typeface="Carlito"/>
                <a:cs typeface="Carlito"/>
              </a:rPr>
              <a:t>the </a:t>
            </a:r>
            <a:r>
              <a:rPr sz="2400" spc="-10" dirty="0">
                <a:latin typeface="Carlito"/>
                <a:cs typeface="Carlito"/>
              </a:rPr>
              <a:t>dataset </a:t>
            </a:r>
            <a:r>
              <a:rPr sz="2400" spc="-5" dirty="0">
                <a:latin typeface="Carlito"/>
                <a:cs typeface="Carlito"/>
              </a:rPr>
              <a:t>so </a:t>
            </a:r>
            <a:r>
              <a:rPr sz="2400" dirty="0">
                <a:latin typeface="Carlito"/>
                <a:cs typeface="Carlito"/>
              </a:rPr>
              <a:t>the </a:t>
            </a:r>
            <a:r>
              <a:rPr sz="2400" spc="-5" dirty="0">
                <a:latin typeface="Carlito"/>
                <a:cs typeface="Carlito"/>
              </a:rPr>
              <a:t>final shape of </a:t>
            </a:r>
            <a:r>
              <a:rPr sz="2400" dirty="0">
                <a:latin typeface="Carlito"/>
                <a:cs typeface="Carlito"/>
              </a:rPr>
              <a:t>the  </a:t>
            </a:r>
            <a:r>
              <a:rPr sz="2400" spc="-10" dirty="0">
                <a:latin typeface="Carlito"/>
                <a:cs typeface="Carlito"/>
              </a:rPr>
              <a:t>dataset </a:t>
            </a:r>
            <a:r>
              <a:rPr sz="2400" dirty="0">
                <a:latin typeface="Carlito"/>
                <a:cs typeface="Carlito"/>
              </a:rPr>
              <a:t>is </a:t>
            </a:r>
            <a:r>
              <a:rPr sz="2400" spc="-5" dirty="0">
                <a:latin typeface="Carlito"/>
                <a:cs typeface="Carlito"/>
              </a:rPr>
              <a:t>401604 </a:t>
            </a:r>
            <a:r>
              <a:rPr sz="2400" spc="-15" dirty="0">
                <a:latin typeface="Carlito"/>
                <a:cs typeface="Carlito"/>
              </a:rPr>
              <a:t>records </a:t>
            </a:r>
            <a:r>
              <a:rPr sz="2400" dirty="0">
                <a:latin typeface="Carlito"/>
                <a:cs typeface="Carlito"/>
              </a:rPr>
              <a:t>with 8</a:t>
            </a:r>
            <a:r>
              <a:rPr sz="2400" spc="-45" dirty="0">
                <a:latin typeface="Carlito"/>
                <a:cs typeface="Carlito"/>
              </a:rPr>
              <a:t> </a:t>
            </a:r>
            <a:r>
              <a:rPr sz="2400" spc="-10" dirty="0">
                <a:latin typeface="Carlito"/>
                <a:cs typeface="Carlito"/>
              </a:rPr>
              <a:t>columns.</a:t>
            </a:r>
            <a:endParaRPr sz="2400" dirty="0">
              <a:latin typeface="Carlito"/>
              <a:cs typeface="Carlito"/>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48632" name="object 2"/>
          <p:cNvSpPr txBox="1">
            <a:spLocks noGrp="1"/>
          </p:cNvSpPr>
          <p:nvPr>
            <p:ph type="title"/>
          </p:nvPr>
        </p:nvSpPr>
        <p:spPr>
          <a:xfrm>
            <a:off x="3023997" y="720674"/>
            <a:ext cx="6141720" cy="546100"/>
          </a:xfrm>
          <a:prstGeom prst="rect">
            <a:avLst/>
          </a:prstGeom>
        </p:spPr>
        <p:txBody>
          <a:bodyPr vert="horz" wrap="square" lIns="0" tIns="12700" rIns="0" bIns="0" rtlCol="0">
            <a:spAutoFit/>
          </a:bodyPr>
          <a:lstStyle/>
          <a:p>
            <a:pPr marL="12700">
              <a:lnSpc>
                <a:spcPct val="100000"/>
              </a:lnSpc>
              <a:spcBef>
                <a:spcPts val="100"/>
              </a:spcBef>
            </a:pPr>
            <a:r>
              <a:rPr spc="-40" dirty="0">
                <a:solidFill>
                  <a:srgbClr val="FF0000"/>
                </a:solidFill>
              </a:rPr>
              <a:t>FEATURE</a:t>
            </a:r>
            <a:r>
              <a:rPr spc="-65" dirty="0">
                <a:solidFill>
                  <a:srgbClr val="FF0000"/>
                </a:solidFill>
              </a:rPr>
              <a:t> </a:t>
            </a:r>
            <a:r>
              <a:rPr spc="-5" dirty="0">
                <a:solidFill>
                  <a:srgbClr val="FF0000"/>
                </a:solidFill>
              </a:rPr>
              <a:t>ENGINEERING</a:t>
            </a:r>
          </a:p>
        </p:txBody>
      </p:sp>
      <p:sp>
        <p:nvSpPr>
          <p:cNvPr id="1048633" name="object 3"/>
          <p:cNvSpPr/>
          <p:nvPr/>
        </p:nvSpPr>
        <p:spPr>
          <a:xfrm>
            <a:off x="11268456" y="103631"/>
            <a:ext cx="685800" cy="630936"/>
          </a:xfrm>
          <a:prstGeom prst="rect">
            <a:avLst/>
          </a:prstGeom>
          <a:blipFill>
            <a:blip r:embed="rId2" cstate="print"/>
            <a:stretch>
              <a:fillRect/>
            </a:stretch>
          </a:blipFill>
        </p:spPr>
        <p:txBody>
          <a:bodyPr wrap="square" lIns="0" tIns="0" rIns="0" bIns="0" rtlCol="0"/>
          <a:lstStyle/>
          <a:p>
            <a:endParaRPr/>
          </a:p>
        </p:txBody>
      </p:sp>
      <p:sp>
        <p:nvSpPr>
          <p:cNvPr id="1048634" name="object 4"/>
          <p:cNvSpPr txBox="1"/>
          <p:nvPr/>
        </p:nvSpPr>
        <p:spPr>
          <a:xfrm>
            <a:off x="957478" y="1492122"/>
            <a:ext cx="10210165" cy="3406775"/>
          </a:xfrm>
          <a:prstGeom prst="rect">
            <a:avLst/>
          </a:prstGeom>
        </p:spPr>
        <p:txBody>
          <a:bodyPr vert="horz" wrap="square" lIns="0" tIns="53975" rIns="0" bIns="0" rtlCol="0">
            <a:spAutoFit/>
          </a:bodyPr>
          <a:lstStyle/>
          <a:p>
            <a:pPr marL="354965" marR="5080" indent="-342900">
              <a:lnSpc>
                <a:spcPts val="2590"/>
              </a:lnSpc>
              <a:spcBef>
                <a:spcPts val="425"/>
              </a:spcBef>
              <a:buFont typeface="Wingdings"/>
              <a:buChar char=""/>
              <a:tabLst>
                <a:tab pos="354965" algn="l"/>
                <a:tab pos="355600" algn="l"/>
              </a:tabLst>
            </a:pPr>
            <a:r>
              <a:rPr sz="2400" spc="-15" dirty="0">
                <a:latin typeface="Carlito"/>
                <a:cs typeface="Carlito"/>
              </a:rPr>
              <a:t>Created </a:t>
            </a:r>
            <a:r>
              <a:rPr sz="2400" spc="-5" dirty="0">
                <a:latin typeface="Carlito"/>
                <a:cs typeface="Carlito"/>
              </a:rPr>
              <a:t>some new </a:t>
            </a:r>
            <a:r>
              <a:rPr sz="2400" spc="-15" dirty="0">
                <a:latin typeface="Carlito"/>
                <a:cs typeface="Carlito"/>
              </a:rPr>
              <a:t>features </a:t>
            </a:r>
            <a:r>
              <a:rPr sz="2400" spc="-5" dirty="0">
                <a:latin typeface="Carlito"/>
                <a:cs typeface="Carlito"/>
              </a:rPr>
              <a:t>named </a:t>
            </a:r>
            <a:r>
              <a:rPr sz="2400" spc="-75" dirty="0">
                <a:latin typeface="Carlito"/>
                <a:cs typeface="Carlito"/>
              </a:rPr>
              <a:t>Year, </a:t>
            </a:r>
            <a:r>
              <a:rPr sz="2400" spc="-10" dirty="0">
                <a:latin typeface="Carlito"/>
                <a:cs typeface="Carlito"/>
              </a:rPr>
              <a:t>Month, </a:t>
            </a:r>
            <a:r>
              <a:rPr sz="2400" spc="-20" dirty="0">
                <a:latin typeface="Carlito"/>
                <a:cs typeface="Carlito"/>
              </a:rPr>
              <a:t>Day </a:t>
            </a:r>
            <a:r>
              <a:rPr sz="2400" dirty="0">
                <a:latin typeface="Carlito"/>
                <a:cs typeface="Carlito"/>
              </a:rPr>
              <a:t>and </a:t>
            </a:r>
            <a:r>
              <a:rPr sz="2400" spc="-5" dirty="0">
                <a:latin typeface="Carlito"/>
                <a:cs typeface="Carlito"/>
              </a:rPr>
              <a:t>Hour </a:t>
            </a:r>
            <a:r>
              <a:rPr sz="2400" spc="-10" dirty="0">
                <a:latin typeface="Carlito"/>
                <a:cs typeface="Carlito"/>
              </a:rPr>
              <a:t>by extracting  </a:t>
            </a:r>
            <a:r>
              <a:rPr sz="2400" spc="-20" dirty="0">
                <a:latin typeface="Carlito"/>
                <a:cs typeface="Carlito"/>
              </a:rPr>
              <a:t>different </a:t>
            </a:r>
            <a:r>
              <a:rPr sz="2400" dirty="0">
                <a:latin typeface="Carlito"/>
                <a:cs typeface="Carlito"/>
              </a:rPr>
              <a:t>time </a:t>
            </a:r>
            <a:r>
              <a:rPr sz="2400" spc="-10" dirty="0">
                <a:latin typeface="Carlito"/>
                <a:cs typeface="Carlito"/>
              </a:rPr>
              <a:t>intervals </a:t>
            </a:r>
            <a:r>
              <a:rPr sz="2400" spc="-15" dirty="0">
                <a:latin typeface="Carlito"/>
                <a:cs typeface="Carlito"/>
              </a:rPr>
              <a:t>from </a:t>
            </a:r>
            <a:r>
              <a:rPr sz="2400" dirty="0">
                <a:latin typeface="Carlito"/>
                <a:cs typeface="Carlito"/>
              </a:rPr>
              <a:t>the </a:t>
            </a:r>
            <a:r>
              <a:rPr sz="2400" spc="-15" dirty="0">
                <a:latin typeface="Carlito"/>
                <a:cs typeface="Carlito"/>
              </a:rPr>
              <a:t>InvoiceDate </a:t>
            </a:r>
            <a:r>
              <a:rPr sz="2400" spc="-10" dirty="0">
                <a:latin typeface="Carlito"/>
                <a:cs typeface="Carlito"/>
              </a:rPr>
              <a:t>column </a:t>
            </a:r>
            <a:r>
              <a:rPr sz="2400" dirty="0">
                <a:latin typeface="Carlito"/>
                <a:cs typeface="Carlito"/>
              </a:rPr>
              <a:t>which </a:t>
            </a:r>
            <a:r>
              <a:rPr sz="2400" spc="-10" dirty="0">
                <a:latin typeface="Carlito"/>
                <a:cs typeface="Carlito"/>
              </a:rPr>
              <a:t>was </a:t>
            </a:r>
            <a:r>
              <a:rPr sz="2400" spc="-5" dirty="0">
                <a:latin typeface="Carlito"/>
                <a:cs typeface="Carlito"/>
              </a:rPr>
              <a:t>of </a:t>
            </a:r>
            <a:r>
              <a:rPr sz="2400" dirty="0">
                <a:latin typeface="Carlito"/>
                <a:cs typeface="Carlito"/>
              </a:rPr>
              <a:t>the </a:t>
            </a:r>
            <a:r>
              <a:rPr sz="2400" spc="-10" dirty="0">
                <a:latin typeface="Carlito"/>
                <a:cs typeface="Carlito"/>
              </a:rPr>
              <a:t>datetime  datatype.</a:t>
            </a:r>
            <a:endParaRPr sz="2400" dirty="0">
              <a:latin typeface="Carlito"/>
              <a:cs typeface="Carlito"/>
            </a:endParaRPr>
          </a:p>
          <a:p>
            <a:pPr marL="354965" indent="-342900">
              <a:lnSpc>
                <a:spcPts val="2735"/>
              </a:lnSpc>
              <a:spcBef>
                <a:spcPts val="680"/>
              </a:spcBef>
              <a:buFont typeface="Wingdings"/>
              <a:buChar char=""/>
              <a:tabLst>
                <a:tab pos="354965" algn="l"/>
                <a:tab pos="355600" algn="l"/>
              </a:tabLst>
            </a:pPr>
            <a:r>
              <a:rPr sz="2400" spc="-15" dirty="0">
                <a:latin typeface="Carlito"/>
                <a:cs typeface="Carlito"/>
              </a:rPr>
              <a:t>Created </a:t>
            </a:r>
            <a:r>
              <a:rPr sz="2400" dirty="0">
                <a:latin typeface="Carlito"/>
                <a:cs typeface="Carlito"/>
              </a:rPr>
              <a:t>a </a:t>
            </a:r>
            <a:r>
              <a:rPr sz="2400" spc="-5" dirty="0">
                <a:latin typeface="Carlito"/>
                <a:cs typeface="Carlito"/>
              </a:rPr>
              <a:t>new </a:t>
            </a:r>
            <a:r>
              <a:rPr sz="2400" spc="-20" dirty="0">
                <a:latin typeface="Carlito"/>
                <a:cs typeface="Carlito"/>
              </a:rPr>
              <a:t>feature </a:t>
            </a:r>
            <a:r>
              <a:rPr sz="2400" spc="-5" dirty="0">
                <a:latin typeface="Carlito"/>
                <a:cs typeface="Carlito"/>
              </a:rPr>
              <a:t>named </a:t>
            </a:r>
            <a:r>
              <a:rPr sz="2400" b="1" spc="-25" dirty="0">
                <a:latin typeface="Carlito"/>
                <a:cs typeface="Carlito"/>
              </a:rPr>
              <a:t>'TotalAmount</a:t>
            </a:r>
            <a:r>
              <a:rPr sz="2400" spc="-25" dirty="0">
                <a:latin typeface="Carlito"/>
                <a:cs typeface="Carlito"/>
              </a:rPr>
              <a:t>' </a:t>
            </a:r>
            <a:r>
              <a:rPr sz="2400" spc="-10" dirty="0">
                <a:latin typeface="Carlito"/>
                <a:cs typeface="Carlito"/>
              </a:rPr>
              <a:t>by </a:t>
            </a:r>
            <a:r>
              <a:rPr sz="2400" dirty="0">
                <a:latin typeface="Carlito"/>
                <a:cs typeface="Carlito"/>
              </a:rPr>
              <a:t>multiplying </a:t>
            </a:r>
            <a:r>
              <a:rPr sz="2400" spc="-10" dirty="0">
                <a:latin typeface="Carlito"/>
                <a:cs typeface="Carlito"/>
              </a:rPr>
              <a:t>values</a:t>
            </a:r>
            <a:r>
              <a:rPr sz="2400" spc="35" dirty="0">
                <a:latin typeface="Carlito"/>
                <a:cs typeface="Carlito"/>
              </a:rPr>
              <a:t> </a:t>
            </a:r>
            <a:r>
              <a:rPr sz="2400" spc="-15" dirty="0">
                <a:latin typeface="Carlito"/>
                <a:cs typeface="Carlito"/>
              </a:rPr>
              <a:t>from</a:t>
            </a:r>
            <a:endParaRPr sz="2400" dirty="0">
              <a:latin typeface="Carlito"/>
              <a:cs typeface="Carlito"/>
            </a:endParaRPr>
          </a:p>
          <a:p>
            <a:pPr marL="354965">
              <a:lnSpc>
                <a:spcPts val="2735"/>
              </a:lnSpc>
            </a:pPr>
            <a:r>
              <a:rPr sz="2400" b="1" spc="-10" dirty="0">
                <a:latin typeface="Carlito"/>
                <a:cs typeface="Carlito"/>
              </a:rPr>
              <a:t>Quantity </a:t>
            </a:r>
            <a:r>
              <a:rPr sz="2400" dirty="0">
                <a:latin typeface="Carlito"/>
                <a:cs typeface="Carlito"/>
              </a:rPr>
              <a:t>and </a:t>
            </a:r>
            <a:r>
              <a:rPr sz="2400" b="1" spc="-5" dirty="0">
                <a:latin typeface="Carlito"/>
                <a:cs typeface="Carlito"/>
              </a:rPr>
              <a:t>UnitPrice</a:t>
            </a:r>
            <a:r>
              <a:rPr sz="2400" b="1" spc="30" dirty="0">
                <a:latin typeface="Carlito"/>
                <a:cs typeface="Carlito"/>
              </a:rPr>
              <a:t> </a:t>
            </a:r>
            <a:r>
              <a:rPr sz="2400" spc="-10" dirty="0">
                <a:latin typeface="Carlito"/>
                <a:cs typeface="Carlito"/>
              </a:rPr>
              <a:t>column.</a:t>
            </a:r>
            <a:endParaRPr sz="2400" dirty="0">
              <a:latin typeface="Carlito"/>
              <a:cs typeface="Carlito"/>
            </a:endParaRPr>
          </a:p>
          <a:p>
            <a:pPr marL="354965" indent="-342900">
              <a:lnSpc>
                <a:spcPts val="2735"/>
              </a:lnSpc>
              <a:spcBef>
                <a:spcPts val="705"/>
              </a:spcBef>
              <a:buFont typeface="Wingdings"/>
              <a:buChar char=""/>
              <a:tabLst>
                <a:tab pos="354965" algn="l"/>
                <a:tab pos="355600" algn="l"/>
              </a:tabLst>
            </a:pPr>
            <a:r>
              <a:rPr sz="2400" spc="-15" dirty="0">
                <a:latin typeface="Carlito"/>
                <a:cs typeface="Carlito"/>
              </a:rPr>
              <a:t>Created </a:t>
            </a:r>
            <a:r>
              <a:rPr sz="2400" dirty="0">
                <a:latin typeface="Carlito"/>
                <a:cs typeface="Carlito"/>
              </a:rPr>
              <a:t>a </a:t>
            </a:r>
            <a:r>
              <a:rPr sz="2400" spc="-10" dirty="0">
                <a:latin typeface="Carlito"/>
                <a:cs typeface="Carlito"/>
              </a:rPr>
              <a:t>new </a:t>
            </a:r>
            <a:r>
              <a:rPr sz="2400" spc="-20" dirty="0">
                <a:latin typeface="Carlito"/>
                <a:cs typeface="Carlito"/>
              </a:rPr>
              <a:t>feature </a:t>
            </a:r>
            <a:r>
              <a:rPr sz="2400" b="1" spc="-10" dirty="0">
                <a:latin typeface="Carlito"/>
                <a:cs typeface="Carlito"/>
              </a:rPr>
              <a:t>'TimeType' </a:t>
            </a:r>
            <a:r>
              <a:rPr sz="2400" spc="-5" dirty="0">
                <a:latin typeface="Carlito"/>
                <a:cs typeface="Carlito"/>
              </a:rPr>
              <a:t>based on </a:t>
            </a:r>
            <a:r>
              <a:rPr sz="2400" spc="-15" dirty="0">
                <a:latin typeface="Carlito"/>
                <a:cs typeface="Carlito"/>
              </a:rPr>
              <a:t>hours </a:t>
            </a:r>
            <a:r>
              <a:rPr sz="2400" spc="-20" dirty="0">
                <a:latin typeface="Carlito"/>
                <a:cs typeface="Carlito"/>
              </a:rPr>
              <a:t>to </a:t>
            </a:r>
            <a:r>
              <a:rPr sz="2400" spc="-10" dirty="0">
                <a:latin typeface="Carlito"/>
                <a:cs typeface="Carlito"/>
              </a:rPr>
              <a:t>define </a:t>
            </a:r>
            <a:r>
              <a:rPr sz="2400" spc="-5" dirty="0">
                <a:latin typeface="Carlito"/>
                <a:cs typeface="Carlito"/>
              </a:rPr>
              <a:t>whether</a:t>
            </a:r>
            <a:r>
              <a:rPr sz="2400" spc="45" dirty="0">
                <a:latin typeface="Carlito"/>
                <a:cs typeface="Carlito"/>
              </a:rPr>
              <a:t> </a:t>
            </a:r>
            <a:r>
              <a:rPr sz="2400" dirty="0">
                <a:latin typeface="Carlito"/>
                <a:cs typeface="Carlito"/>
              </a:rPr>
              <a:t>its</a:t>
            </a:r>
          </a:p>
          <a:p>
            <a:pPr marL="354965">
              <a:lnSpc>
                <a:spcPts val="2735"/>
              </a:lnSpc>
            </a:pPr>
            <a:r>
              <a:rPr sz="2400" dirty="0">
                <a:latin typeface="Carlito"/>
                <a:cs typeface="Carlito"/>
              </a:rPr>
              <a:t>Morning, </a:t>
            </a:r>
            <a:r>
              <a:rPr sz="2400" spc="-5" dirty="0">
                <a:latin typeface="Carlito"/>
                <a:cs typeface="Carlito"/>
              </a:rPr>
              <a:t>Afternoon or </a:t>
            </a:r>
            <a:r>
              <a:rPr sz="2400" spc="-15" dirty="0">
                <a:latin typeface="Carlito"/>
                <a:cs typeface="Carlito"/>
              </a:rPr>
              <a:t>Evening</a:t>
            </a:r>
            <a:endParaRPr sz="2400" dirty="0">
              <a:latin typeface="Carlito"/>
              <a:cs typeface="Carlito"/>
            </a:endParaRPr>
          </a:p>
          <a:p>
            <a:pPr marL="354965" marR="413384" indent="-342900">
              <a:lnSpc>
                <a:spcPts val="2590"/>
              </a:lnSpc>
              <a:spcBef>
                <a:spcPts val="1050"/>
              </a:spcBef>
              <a:buFont typeface="Wingdings"/>
              <a:buChar char=""/>
              <a:tabLst>
                <a:tab pos="354965" algn="l"/>
                <a:tab pos="355600" algn="l"/>
              </a:tabLst>
            </a:pPr>
            <a:r>
              <a:rPr sz="2400" spc="-5" dirty="0">
                <a:latin typeface="Carlito"/>
                <a:cs typeface="Carlito"/>
              </a:rPr>
              <a:t>The </a:t>
            </a:r>
            <a:r>
              <a:rPr sz="2400" spc="-15" dirty="0">
                <a:latin typeface="Carlito"/>
                <a:cs typeface="Carlito"/>
              </a:rPr>
              <a:t>InvoiceNo </a:t>
            </a:r>
            <a:r>
              <a:rPr sz="2400" spc="-10" dirty="0">
                <a:latin typeface="Carlito"/>
                <a:cs typeface="Carlito"/>
              </a:rPr>
              <a:t>starting </a:t>
            </a:r>
            <a:r>
              <a:rPr sz="2400" dirty="0">
                <a:latin typeface="Carlito"/>
                <a:cs typeface="Carlito"/>
              </a:rPr>
              <a:t>with 'C' </a:t>
            </a:r>
            <a:r>
              <a:rPr sz="2400" spc="-10" dirty="0">
                <a:latin typeface="Carlito"/>
                <a:cs typeface="Carlito"/>
              </a:rPr>
              <a:t>represents </a:t>
            </a:r>
            <a:r>
              <a:rPr sz="2400" spc="-5" dirty="0">
                <a:latin typeface="Carlito"/>
                <a:cs typeface="Carlito"/>
              </a:rPr>
              <a:t>cancellation hence </a:t>
            </a:r>
            <a:r>
              <a:rPr sz="2400" spc="-15" dirty="0">
                <a:latin typeface="Carlito"/>
                <a:cs typeface="Carlito"/>
              </a:rPr>
              <a:t>we </a:t>
            </a:r>
            <a:r>
              <a:rPr sz="2400" spc="-10" dirty="0">
                <a:latin typeface="Carlito"/>
                <a:cs typeface="Carlito"/>
              </a:rPr>
              <a:t>dropped </a:t>
            </a:r>
            <a:r>
              <a:rPr sz="2400" dirty="0">
                <a:latin typeface="Carlito"/>
                <a:cs typeface="Carlito"/>
              </a:rPr>
              <a:t>all  </a:t>
            </a:r>
            <a:r>
              <a:rPr sz="2400" spc="-5" dirty="0">
                <a:latin typeface="Carlito"/>
                <a:cs typeface="Carlito"/>
              </a:rPr>
              <a:t>such </a:t>
            </a:r>
            <a:r>
              <a:rPr sz="2400" spc="-20" dirty="0">
                <a:latin typeface="Carlito"/>
                <a:cs typeface="Carlito"/>
              </a:rPr>
              <a:t>rows </a:t>
            </a:r>
            <a:r>
              <a:rPr sz="2400" dirty="0">
                <a:latin typeface="Carlito"/>
                <a:cs typeface="Carlito"/>
              </a:rPr>
              <a:t>as </a:t>
            </a:r>
            <a:r>
              <a:rPr sz="2400" spc="-15" dirty="0">
                <a:latin typeface="Carlito"/>
                <a:cs typeface="Carlito"/>
              </a:rPr>
              <a:t>we </a:t>
            </a:r>
            <a:r>
              <a:rPr sz="2400" spc="-10" dirty="0">
                <a:latin typeface="Carlito"/>
                <a:cs typeface="Carlito"/>
              </a:rPr>
              <a:t>are </a:t>
            </a:r>
            <a:r>
              <a:rPr sz="2400" spc="-15" dirty="0">
                <a:latin typeface="Carlito"/>
                <a:cs typeface="Carlito"/>
              </a:rPr>
              <a:t>interested </a:t>
            </a:r>
            <a:r>
              <a:rPr sz="2400" dirty="0">
                <a:latin typeface="Carlito"/>
                <a:cs typeface="Carlito"/>
              </a:rPr>
              <a:t>in the </a:t>
            </a:r>
            <a:r>
              <a:rPr sz="2400" spc="-10" dirty="0">
                <a:latin typeface="Carlito"/>
                <a:cs typeface="Carlito"/>
              </a:rPr>
              <a:t>valid </a:t>
            </a:r>
            <a:r>
              <a:rPr sz="2400" spc="-5" dirty="0">
                <a:latin typeface="Carlito"/>
                <a:cs typeface="Carlito"/>
              </a:rPr>
              <a:t>transactions</a:t>
            </a:r>
            <a:r>
              <a:rPr sz="2400" spc="-20" dirty="0">
                <a:latin typeface="Carlito"/>
                <a:cs typeface="Carlito"/>
              </a:rPr>
              <a:t> </a:t>
            </a:r>
            <a:r>
              <a:rPr sz="2400" spc="-35" dirty="0">
                <a:latin typeface="Carlito"/>
                <a:cs typeface="Carlito"/>
              </a:rPr>
              <a:t>only.</a:t>
            </a:r>
            <a:endParaRPr sz="2400" dirty="0">
              <a:latin typeface="Carlito"/>
              <a:cs typeface="Carlito"/>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TotalTime>
  <Words>2061</Words>
  <Application>Microsoft Office PowerPoint</Application>
  <PresentationFormat>Widescreen</PresentationFormat>
  <Paragraphs>204</Paragraphs>
  <Slides>42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Algerian</vt:lpstr>
      <vt:lpstr>Arial</vt:lpstr>
      <vt:lpstr>Arial Black</vt:lpstr>
      <vt:lpstr>Calibri</vt:lpstr>
      <vt:lpstr>Carlito</vt:lpstr>
      <vt:lpstr>Wingdings</vt:lpstr>
      <vt:lpstr>Office Theme</vt:lpstr>
      <vt:lpstr>CAPSTONE PROJECT</vt:lpstr>
      <vt:lpstr>ONLINE RETAIL CUSTOMER SEGMENTATION</vt:lpstr>
      <vt:lpstr>About Online retail customer</vt:lpstr>
      <vt:lpstr>PROBLEM STATEMENT</vt:lpstr>
      <vt:lpstr>DATA DESCRIPTION</vt:lpstr>
      <vt:lpstr>INTRODUCTION</vt:lpstr>
      <vt:lpstr>IMPORTING AND INSPECTING DATASET</vt:lpstr>
      <vt:lpstr>DATA CLEANING</vt:lpstr>
      <vt:lpstr>FEATURE ENGINEERING</vt:lpstr>
      <vt:lpstr>EDA- MOST FREQUENT VALUES</vt:lpstr>
      <vt:lpstr>1.Which country has most count in number of orders </vt:lpstr>
      <vt:lpstr>2.The country with high quantity number of orders</vt:lpstr>
      <vt:lpstr>3.Product with high quantity orders</vt:lpstr>
      <vt:lpstr>4.Product that made most of the revenue </vt:lpstr>
      <vt:lpstr>5.Customer with high cancellations</vt:lpstr>
      <vt:lpstr>6.Country with high cancellations</vt:lpstr>
      <vt:lpstr>EDA-Autoviz</vt:lpstr>
      <vt:lpstr>EDA-Autoviz</vt:lpstr>
      <vt:lpstr>Autoviz</vt:lpstr>
      <vt:lpstr>RFM MODELLING</vt:lpstr>
      <vt:lpstr>RFM MODELLING</vt:lpstr>
      <vt:lpstr>LOG TRANSFORMATION</vt:lpstr>
      <vt:lpstr>RFM MODELLING</vt:lpstr>
      <vt:lpstr>Normal Distribution for RFM</vt:lpstr>
      <vt:lpstr>RFM - Loyalty level of Customers</vt:lpstr>
      <vt:lpstr>CLUSTERING PREREQUISITES</vt:lpstr>
      <vt:lpstr>K-Means - Clustering  </vt:lpstr>
      <vt:lpstr>K-Means - Clustering  </vt:lpstr>
      <vt:lpstr>Silouette plots for the clusters</vt:lpstr>
      <vt:lpstr>1.Fitting the model on n_clusters = 2 based on Silhouette_Score to visualise the segments.</vt:lpstr>
      <vt:lpstr>Displaying the mean median and count of Recency, Frequency and Monetary for each group with the description</vt:lpstr>
      <vt:lpstr>2.Fitting the model on n_clusters = 5 based on Elbow_Curve</vt:lpstr>
      <vt:lpstr>Displaying the mean median and count of Recency, Frequency and Monetary for each group with the description:  </vt:lpstr>
      <vt:lpstr>3.Fitting the model on n_clusters = 4 based on Both Elbow_Curve &amp; Silhouette_Score to visualise the segments.</vt:lpstr>
      <vt:lpstr>Displaying the mean median and count of Recency, Frequency and Monetary for each group with the description:  </vt:lpstr>
      <vt:lpstr>HIERARCHICAL CLUSTERING</vt:lpstr>
      <vt:lpstr>Hierarchical Clustering</vt:lpstr>
      <vt:lpstr>Hierarchical Clustering</vt:lpstr>
      <vt:lpstr>CONCLUSION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Sushwet</dc:creator>
  <cp:lastModifiedBy>My-laptop</cp:lastModifiedBy>
  <cp:revision>14</cp:revision>
  <dcterms:created xsi:type="dcterms:W3CDTF">2022-08-23T10:38:21Z</dcterms:created>
  <dcterms:modified xsi:type="dcterms:W3CDTF">2022-10-19T17:35:50Z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2022-04-20T00:00:00Z</vt:filetime>
  </property>
  <property fmtid="{D5CDD505-2E9C-101B-9397-08002B2CF9AE}" pid="3" name="Creator">
    <vt:lpwstr>Microsoft® PowerPoint® 2019</vt:lpwstr>
  </property>
  <property fmtid="{D5CDD505-2E9C-101B-9397-08002B2CF9AE}" pid="4" name="LastSaved">
    <vt:filetime>2022-08-25T00:00:00Z</vt:filetime>
  </property>
  <property fmtid="{D5CDD505-2E9C-101B-9397-08002B2CF9AE}" pid="5" name="ICV">
    <vt:lpwstr>6ac13139690f46b087e298961c664bfa</vt:lpwstr>
  </property>
</Properties>
</file>